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130"/>
  </p:notesMasterIdLst>
  <p:sldIdLst>
    <p:sldId id="323" r:id="rId6"/>
    <p:sldId id="446" r:id="rId7"/>
    <p:sldId id="447" r:id="rId8"/>
    <p:sldId id="450" r:id="rId9"/>
    <p:sldId id="448" r:id="rId10"/>
    <p:sldId id="444" r:id="rId11"/>
    <p:sldId id="260" r:id="rId12"/>
    <p:sldId id="261" r:id="rId13"/>
    <p:sldId id="391" r:id="rId14"/>
    <p:sldId id="392" r:id="rId15"/>
    <p:sldId id="263" r:id="rId16"/>
    <p:sldId id="451" r:id="rId17"/>
    <p:sldId id="354" r:id="rId18"/>
    <p:sldId id="431" r:id="rId19"/>
    <p:sldId id="435" r:id="rId20"/>
    <p:sldId id="367" r:id="rId21"/>
    <p:sldId id="433" r:id="rId22"/>
    <p:sldId id="434" r:id="rId23"/>
    <p:sldId id="432" r:id="rId24"/>
    <p:sldId id="337" r:id="rId25"/>
    <p:sldId id="316" r:id="rId26"/>
    <p:sldId id="314" r:id="rId27"/>
    <p:sldId id="352" r:id="rId28"/>
    <p:sldId id="317" r:id="rId29"/>
    <p:sldId id="457" r:id="rId30"/>
    <p:sldId id="268" r:id="rId31"/>
    <p:sldId id="356" r:id="rId32"/>
    <p:sldId id="355" r:id="rId33"/>
    <p:sldId id="319" r:id="rId34"/>
    <p:sldId id="325" r:id="rId35"/>
    <p:sldId id="324" r:id="rId36"/>
    <p:sldId id="401" r:id="rId37"/>
    <p:sldId id="339" r:id="rId38"/>
    <p:sldId id="359" r:id="rId39"/>
    <p:sldId id="360" r:id="rId40"/>
    <p:sldId id="361" r:id="rId41"/>
    <p:sldId id="273" r:id="rId42"/>
    <p:sldId id="327" r:id="rId43"/>
    <p:sldId id="438" r:id="rId44"/>
    <p:sldId id="364" r:id="rId45"/>
    <p:sldId id="328" r:id="rId46"/>
    <p:sldId id="365" r:id="rId47"/>
    <p:sldId id="329" r:id="rId48"/>
    <p:sldId id="368" r:id="rId49"/>
    <p:sldId id="286" r:id="rId50"/>
    <p:sldId id="287" r:id="rId51"/>
    <p:sldId id="288" r:id="rId52"/>
    <p:sldId id="289" r:id="rId53"/>
    <p:sldId id="290" r:id="rId54"/>
    <p:sldId id="291" r:id="rId55"/>
    <p:sldId id="292" r:id="rId56"/>
    <p:sldId id="310" r:id="rId57"/>
    <p:sldId id="402" r:id="rId58"/>
    <p:sldId id="403" r:id="rId59"/>
    <p:sldId id="404" r:id="rId60"/>
    <p:sldId id="436" r:id="rId61"/>
    <p:sldId id="296" r:id="rId62"/>
    <p:sldId id="423" r:id="rId63"/>
    <p:sldId id="405" r:id="rId64"/>
    <p:sldId id="395" r:id="rId65"/>
    <p:sldId id="406" r:id="rId66"/>
    <p:sldId id="407" r:id="rId67"/>
    <p:sldId id="297" r:id="rId68"/>
    <p:sldId id="341" r:id="rId69"/>
    <p:sldId id="372" r:id="rId70"/>
    <p:sldId id="376" r:id="rId71"/>
    <p:sldId id="373" r:id="rId72"/>
    <p:sldId id="374" r:id="rId73"/>
    <p:sldId id="408" r:id="rId74"/>
    <p:sldId id="409" r:id="rId75"/>
    <p:sldId id="375" r:id="rId76"/>
    <p:sldId id="342" r:id="rId77"/>
    <p:sldId id="442" r:id="rId78"/>
    <p:sldId id="426" r:id="rId79"/>
    <p:sldId id="385" r:id="rId80"/>
    <p:sldId id="386" r:id="rId81"/>
    <p:sldId id="413" r:id="rId82"/>
    <p:sldId id="393" r:id="rId83"/>
    <p:sldId id="302" r:id="rId84"/>
    <p:sldId id="415" r:id="rId85"/>
    <p:sldId id="380" r:id="rId86"/>
    <p:sldId id="424" r:id="rId87"/>
    <p:sldId id="437" r:id="rId88"/>
    <p:sldId id="410" r:id="rId89"/>
    <p:sldId id="411" r:id="rId90"/>
    <p:sldId id="303" r:id="rId91"/>
    <p:sldId id="382" r:id="rId92"/>
    <p:sldId id="384" r:id="rId93"/>
    <p:sldId id="428" r:id="rId94"/>
    <p:sldId id="387" r:id="rId95"/>
    <p:sldId id="388" r:id="rId96"/>
    <p:sldId id="389" r:id="rId97"/>
    <p:sldId id="449" r:id="rId98"/>
    <p:sldId id="429" r:id="rId99"/>
    <p:sldId id="379" r:id="rId100"/>
    <p:sldId id="439" r:id="rId101"/>
    <p:sldId id="440" r:id="rId102"/>
    <p:sldId id="343" r:id="rId103"/>
    <p:sldId id="344" r:id="rId104"/>
    <p:sldId id="452" r:id="rId105"/>
    <p:sldId id="420" r:id="rId106"/>
    <p:sldId id="453" r:id="rId107"/>
    <p:sldId id="305" r:id="rId108"/>
    <p:sldId id="441" r:id="rId109"/>
    <p:sldId id="454" r:id="rId110"/>
    <p:sldId id="295" r:id="rId111"/>
    <p:sldId id="371" r:id="rId112"/>
    <p:sldId id="369" r:id="rId113"/>
    <p:sldId id="370" r:id="rId114"/>
    <p:sldId id="301" r:id="rId115"/>
    <p:sldId id="377" r:id="rId116"/>
    <p:sldId id="378" r:id="rId117"/>
    <p:sldId id="308" r:id="rId118"/>
    <p:sldId id="455" r:id="rId119"/>
    <p:sldId id="381" r:id="rId120"/>
    <p:sldId id="383" r:id="rId121"/>
    <p:sldId id="456" r:id="rId122"/>
    <p:sldId id="416" r:id="rId123"/>
    <p:sldId id="425" r:id="rId124"/>
    <p:sldId id="417" r:id="rId125"/>
    <p:sldId id="418" r:id="rId126"/>
    <p:sldId id="419" r:id="rId127"/>
    <p:sldId id="458" r:id="rId128"/>
    <p:sldId id="459"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499FB1-0A60-4EA7-8FDD-B15D569D3ADF}">
          <p14:sldIdLst>
            <p14:sldId id="323"/>
            <p14:sldId id="446"/>
            <p14:sldId id="447"/>
            <p14:sldId id="450"/>
            <p14:sldId id="448"/>
            <p14:sldId id="444"/>
            <p14:sldId id="260"/>
            <p14:sldId id="261"/>
            <p14:sldId id="391"/>
            <p14:sldId id="392"/>
            <p14:sldId id="263"/>
            <p14:sldId id="451"/>
            <p14:sldId id="354"/>
            <p14:sldId id="431"/>
            <p14:sldId id="435"/>
            <p14:sldId id="367"/>
            <p14:sldId id="433"/>
            <p14:sldId id="434"/>
            <p14:sldId id="432"/>
            <p14:sldId id="337"/>
            <p14:sldId id="316"/>
            <p14:sldId id="314"/>
            <p14:sldId id="352"/>
            <p14:sldId id="317"/>
            <p14:sldId id="457"/>
            <p14:sldId id="268"/>
            <p14:sldId id="356"/>
            <p14:sldId id="355"/>
            <p14:sldId id="319"/>
            <p14:sldId id="325"/>
            <p14:sldId id="324"/>
            <p14:sldId id="401"/>
            <p14:sldId id="339"/>
            <p14:sldId id="359"/>
            <p14:sldId id="360"/>
            <p14:sldId id="361"/>
            <p14:sldId id="273"/>
            <p14:sldId id="327"/>
            <p14:sldId id="438"/>
            <p14:sldId id="364"/>
            <p14:sldId id="328"/>
            <p14:sldId id="365"/>
            <p14:sldId id="329"/>
            <p14:sldId id="368"/>
            <p14:sldId id="286"/>
            <p14:sldId id="287"/>
            <p14:sldId id="288"/>
            <p14:sldId id="289"/>
            <p14:sldId id="290"/>
            <p14:sldId id="291"/>
            <p14:sldId id="292"/>
            <p14:sldId id="310"/>
            <p14:sldId id="402"/>
            <p14:sldId id="403"/>
            <p14:sldId id="404"/>
            <p14:sldId id="436"/>
            <p14:sldId id="296"/>
            <p14:sldId id="423"/>
            <p14:sldId id="405"/>
            <p14:sldId id="395"/>
            <p14:sldId id="406"/>
            <p14:sldId id="407"/>
            <p14:sldId id="297"/>
            <p14:sldId id="341"/>
            <p14:sldId id="372"/>
            <p14:sldId id="376"/>
            <p14:sldId id="373"/>
            <p14:sldId id="374"/>
            <p14:sldId id="408"/>
            <p14:sldId id="409"/>
            <p14:sldId id="375"/>
            <p14:sldId id="342"/>
            <p14:sldId id="442"/>
            <p14:sldId id="426"/>
            <p14:sldId id="385"/>
            <p14:sldId id="386"/>
            <p14:sldId id="413"/>
            <p14:sldId id="393"/>
            <p14:sldId id="302"/>
            <p14:sldId id="415"/>
            <p14:sldId id="380"/>
            <p14:sldId id="424"/>
            <p14:sldId id="437"/>
            <p14:sldId id="410"/>
            <p14:sldId id="411"/>
            <p14:sldId id="303"/>
            <p14:sldId id="382"/>
            <p14:sldId id="384"/>
            <p14:sldId id="428"/>
            <p14:sldId id="387"/>
            <p14:sldId id="388"/>
            <p14:sldId id="389"/>
            <p14:sldId id="449"/>
            <p14:sldId id="429"/>
            <p14:sldId id="379"/>
            <p14:sldId id="439"/>
            <p14:sldId id="440"/>
            <p14:sldId id="343"/>
            <p14:sldId id="344"/>
          </p14:sldIdLst>
        </p14:section>
        <p14:section name="backup slides" id="{8840886E-8490-4777-8669-0FAD70B6E422}">
          <p14:sldIdLst>
            <p14:sldId id="452"/>
            <p14:sldId id="420"/>
            <p14:sldId id="453"/>
            <p14:sldId id="305"/>
            <p14:sldId id="441"/>
            <p14:sldId id="454"/>
            <p14:sldId id="295"/>
            <p14:sldId id="371"/>
            <p14:sldId id="369"/>
            <p14:sldId id="370"/>
            <p14:sldId id="301"/>
            <p14:sldId id="377"/>
            <p14:sldId id="378"/>
            <p14:sldId id="308"/>
            <p14:sldId id="455"/>
            <p14:sldId id="381"/>
            <p14:sldId id="383"/>
            <p14:sldId id="456"/>
            <p14:sldId id="416"/>
            <p14:sldId id="425"/>
            <p14:sldId id="417"/>
            <p14:sldId id="418"/>
            <p14:sldId id="419"/>
            <p14:sldId id="458"/>
            <p14:sldId id="45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ruthi Sukumar" initials="SS" lastIdx="1" clrIdx="0">
    <p:extLst>
      <p:ext uri="{19B8F6BF-5375-455C-9EA6-DF929625EA0E}">
        <p15:presenceInfo xmlns:p15="http://schemas.microsoft.com/office/powerpoint/2012/main" userId="S::shsu7784@colorado.edu::15a8fd56-97a4-494a-9ece-0f707215e0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79227"/>
    <a:srgbClr val="1585C7"/>
    <a:srgbClr val="0000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89189" autoAdjust="0"/>
  </p:normalViewPr>
  <p:slideViewPr>
    <p:cSldViewPr snapToGrid="0">
      <p:cViewPr>
        <p:scale>
          <a:sx n="100" d="100"/>
          <a:sy n="100" d="100"/>
        </p:scale>
        <p:origin x="91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presProps" Target="pres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18278-1148-4468-B85F-22A2F9900EB2}" type="datetimeFigureOut">
              <a:rPr lang="en-US" smtClean="0"/>
              <a:t>11/10/2020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AD411-B4E9-4D3D-A7FE-E5CE3B1FDD41}" type="slidenum">
              <a:rPr lang="en-US" smtClean="0"/>
              <a:t>‹#›</a:t>
            </a:fld>
            <a:endParaRPr lang="en-US"/>
          </a:p>
        </p:txBody>
      </p:sp>
    </p:spTree>
    <p:extLst>
      <p:ext uri="{BB962C8B-B14F-4D97-AF65-F5344CB8AC3E}">
        <p14:creationId xmlns:p14="http://schemas.microsoft.com/office/powerpoint/2010/main" val="392397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1</a:t>
            </a:fld>
            <a:endParaRPr lang="en-US"/>
          </a:p>
        </p:txBody>
      </p:sp>
    </p:spTree>
    <p:extLst>
      <p:ext uri="{BB962C8B-B14F-4D97-AF65-F5344CB8AC3E}">
        <p14:creationId xmlns:p14="http://schemas.microsoft.com/office/powerpoint/2010/main" val="3202686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questions considered in this realm of study is – in a habitat or environment where food is distributed in clusters or patches, how do animals decide when to leave one patch of food for another? </a:t>
            </a:r>
          </a:p>
        </p:txBody>
      </p:sp>
      <p:sp>
        <p:nvSpPr>
          <p:cNvPr id="4" name="Slide Number Placeholder 3"/>
          <p:cNvSpPr>
            <a:spLocks noGrp="1"/>
          </p:cNvSpPr>
          <p:nvPr>
            <p:ph type="sldNum" sz="quarter" idx="5"/>
          </p:nvPr>
        </p:nvSpPr>
        <p:spPr/>
        <p:txBody>
          <a:bodyPr/>
          <a:lstStyle/>
          <a:p>
            <a:fld id="{86EAD411-B4E9-4D3D-A7FE-E5CE3B1FDD41}" type="slidenum">
              <a:rPr lang="en-US" smtClean="0"/>
              <a:t>10</a:t>
            </a:fld>
            <a:endParaRPr lang="en-US"/>
          </a:p>
        </p:txBody>
      </p:sp>
    </p:spTree>
    <p:extLst>
      <p:ext uri="{BB962C8B-B14F-4D97-AF65-F5344CB8AC3E}">
        <p14:creationId xmlns:p14="http://schemas.microsoft.com/office/powerpoint/2010/main" val="25058549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not be needed </a:t>
            </a:r>
          </a:p>
        </p:txBody>
      </p:sp>
      <p:sp>
        <p:nvSpPr>
          <p:cNvPr id="4" name="Slide Number Placeholder 3"/>
          <p:cNvSpPr>
            <a:spLocks noGrp="1"/>
          </p:cNvSpPr>
          <p:nvPr>
            <p:ph type="sldNum" sz="quarter" idx="5"/>
          </p:nvPr>
        </p:nvSpPr>
        <p:spPr/>
        <p:txBody>
          <a:bodyPr/>
          <a:lstStyle/>
          <a:p>
            <a:fld id="{86EAD411-B4E9-4D3D-A7FE-E5CE3B1FDD41}" type="slidenum">
              <a:rPr lang="en-US" smtClean="0"/>
              <a:t>112</a:t>
            </a:fld>
            <a:endParaRPr lang="en-US"/>
          </a:p>
        </p:txBody>
      </p:sp>
    </p:spTree>
    <p:extLst>
      <p:ext uri="{BB962C8B-B14F-4D97-AF65-F5344CB8AC3E}">
        <p14:creationId xmlns:p14="http://schemas.microsoft.com/office/powerpoint/2010/main" val="31718254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hasn’t quite been fleshed out yet. If I don’t get anything solid from my analysis I will nix this slide</a:t>
            </a:r>
          </a:p>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113</a:t>
            </a:fld>
            <a:endParaRPr lang="en-US"/>
          </a:p>
        </p:txBody>
      </p:sp>
    </p:spTree>
    <p:extLst>
      <p:ext uri="{BB962C8B-B14F-4D97-AF65-F5344CB8AC3E}">
        <p14:creationId xmlns:p14="http://schemas.microsoft.com/office/powerpoint/2010/main" val="37805849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Peak force traces </a:t>
            </a:r>
          </a:p>
        </p:txBody>
      </p:sp>
      <p:sp>
        <p:nvSpPr>
          <p:cNvPr id="4" name="Slide Number Placeholder 3"/>
          <p:cNvSpPr>
            <a:spLocks noGrp="1"/>
          </p:cNvSpPr>
          <p:nvPr>
            <p:ph type="sldNum" sz="quarter" idx="5"/>
          </p:nvPr>
        </p:nvSpPr>
        <p:spPr/>
        <p:txBody>
          <a:bodyPr/>
          <a:lstStyle/>
          <a:p>
            <a:fld id="{86EAD411-B4E9-4D3D-A7FE-E5CE3B1FDD41}" type="slidenum">
              <a:rPr lang="en-US" smtClean="0"/>
              <a:t>115</a:t>
            </a:fld>
            <a:endParaRPr lang="en-US"/>
          </a:p>
        </p:txBody>
      </p:sp>
    </p:spTree>
    <p:extLst>
      <p:ext uri="{BB962C8B-B14F-4D97-AF65-F5344CB8AC3E}">
        <p14:creationId xmlns:p14="http://schemas.microsoft.com/office/powerpoint/2010/main" val="35064661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I just add stats here? </a:t>
            </a:r>
            <a:r>
              <a:rPr lang="en-US" dirty="0" err="1"/>
              <a:t>I;m</a:t>
            </a:r>
            <a:r>
              <a:rPr lang="en-US" dirty="0"/>
              <a:t> unsure</a:t>
            </a:r>
          </a:p>
        </p:txBody>
      </p:sp>
      <p:sp>
        <p:nvSpPr>
          <p:cNvPr id="4" name="Slide Number Placeholder 3"/>
          <p:cNvSpPr>
            <a:spLocks noGrp="1"/>
          </p:cNvSpPr>
          <p:nvPr>
            <p:ph type="sldNum" sz="quarter" idx="5"/>
          </p:nvPr>
        </p:nvSpPr>
        <p:spPr/>
        <p:txBody>
          <a:bodyPr/>
          <a:lstStyle/>
          <a:p>
            <a:fld id="{86EAD411-B4E9-4D3D-A7FE-E5CE3B1FDD41}" type="slidenum">
              <a:rPr lang="en-US" smtClean="0"/>
              <a:t>116</a:t>
            </a:fld>
            <a:endParaRPr lang="en-US"/>
          </a:p>
        </p:txBody>
      </p:sp>
    </p:spTree>
    <p:extLst>
      <p:ext uri="{BB962C8B-B14F-4D97-AF65-F5344CB8AC3E}">
        <p14:creationId xmlns:p14="http://schemas.microsoft.com/office/powerpoint/2010/main" val="26030617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we know that subjects have to decide to stop harvesting berries and they reduce their grip force before moving out of the patch. We focus on the phase between the last berry and grip force reduction as the giving-up phase. </a:t>
            </a:r>
          </a:p>
        </p:txBody>
      </p:sp>
      <p:sp>
        <p:nvSpPr>
          <p:cNvPr id="4" name="Slide Number Placeholder 3"/>
          <p:cNvSpPr>
            <a:spLocks noGrp="1"/>
          </p:cNvSpPr>
          <p:nvPr>
            <p:ph type="sldNum" sz="quarter" idx="5"/>
          </p:nvPr>
        </p:nvSpPr>
        <p:spPr/>
        <p:txBody>
          <a:bodyPr/>
          <a:lstStyle/>
          <a:p>
            <a:fld id="{86EAD411-B4E9-4D3D-A7FE-E5CE3B1FDD41}" type="slidenum">
              <a:rPr lang="en-US" smtClean="0"/>
              <a:t>118</a:t>
            </a:fld>
            <a:endParaRPr lang="en-US"/>
          </a:p>
        </p:txBody>
      </p:sp>
    </p:spTree>
    <p:extLst>
      <p:ext uri="{BB962C8B-B14F-4D97-AF65-F5344CB8AC3E}">
        <p14:creationId xmlns:p14="http://schemas.microsoft.com/office/powerpoint/2010/main" val="16707371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quantify this phase with the giving up duration. </a:t>
            </a:r>
          </a:p>
        </p:txBody>
      </p:sp>
      <p:sp>
        <p:nvSpPr>
          <p:cNvPr id="4" name="Slide Number Placeholder 3"/>
          <p:cNvSpPr>
            <a:spLocks noGrp="1"/>
          </p:cNvSpPr>
          <p:nvPr>
            <p:ph type="sldNum" sz="quarter" idx="5"/>
          </p:nvPr>
        </p:nvSpPr>
        <p:spPr/>
        <p:txBody>
          <a:bodyPr/>
          <a:lstStyle/>
          <a:p>
            <a:fld id="{86EAD411-B4E9-4D3D-A7FE-E5CE3B1FDD41}" type="slidenum">
              <a:rPr lang="en-US" smtClean="0"/>
              <a:t>119</a:t>
            </a:fld>
            <a:endParaRPr lang="en-US"/>
          </a:p>
        </p:txBody>
      </p:sp>
    </p:spTree>
    <p:extLst>
      <p:ext uri="{BB962C8B-B14F-4D97-AF65-F5344CB8AC3E}">
        <p14:creationId xmlns:p14="http://schemas.microsoft.com/office/powerpoint/2010/main" val="26762860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Grip ramp up duration may change depending on how long has been spent in patch. Therefore for a fair comparison, we normalize this </a:t>
            </a:r>
            <a:r>
              <a:rPr lang="en-US" dirty="0" err="1"/>
              <a:t>metricto</a:t>
            </a:r>
            <a:r>
              <a:rPr lang="en-US" dirty="0"/>
              <a:t> subject’s previous wait time. </a:t>
            </a:r>
          </a:p>
        </p:txBody>
      </p:sp>
      <p:sp>
        <p:nvSpPr>
          <p:cNvPr id="4" name="Slide Number Placeholder 3"/>
          <p:cNvSpPr>
            <a:spLocks noGrp="1"/>
          </p:cNvSpPr>
          <p:nvPr>
            <p:ph type="sldNum" sz="quarter" idx="5"/>
          </p:nvPr>
        </p:nvSpPr>
        <p:spPr/>
        <p:txBody>
          <a:bodyPr/>
          <a:lstStyle/>
          <a:p>
            <a:fld id="{86EAD411-B4E9-4D3D-A7FE-E5CE3B1FDD41}" type="slidenum">
              <a:rPr lang="en-US" smtClean="0"/>
              <a:t>120</a:t>
            </a:fld>
            <a:endParaRPr lang="en-US"/>
          </a:p>
        </p:txBody>
      </p:sp>
    </p:spTree>
    <p:extLst>
      <p:ext uri="{BB962C8B-B14F-4D97-AF65-F5344CB8AC3E}">
        <p14:creationId xmlns:p14="http://schemas.microsoft.com/office/powerpoint/2010/main" val="29538872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subjects take a little longer to give up in the high effort environment, as opposed to the low effort environment. </a:t>
            </a:r>
          </a:p>
        </p:txBody>
      </p:sp>
      <p:sp>
        <p:nvSpPr>
          <p:cNvPr id="4" name="Slide Number Placeholder 3"/>
          <p:cNvSpPr>
            <a:spLocks noGrp="1"/>
          </p:cNvSpPr>
          <p:nvPr>
            <p:ph type="sldNum" sz="quarter" idx="5"/>
          </p:nvPr>
        </p:nvSpPr>
        <p:spPr/>
        <p:txBody>
          <a:bodyPr/>
          <a:lstStyle/>
          <a:p>
            <a:fld id="{86EAD411-B4E9-4D3D-A7FE-E5CE3B1FDD41}" type="slidenum">
              <a:rPr lang="en-US" smtClean="0"/>
              <a:t>121</a:t>
            </a:fld>
            <a:endParaRPr lang="en-US"/>
          </a:p>
        </p:txBody>
      </p:sp>
    </p:spTree>
    <p:extLst>
      <p:ext uri="{BB962C8B-B14F-4D97-AF65-F5344CB8AC3E}">
        <p14:creationId xmlns:p14="http://schemas.microsoft.com/office/powerpoint/2010/main" val="3741386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122</a:t>
            </a:fld>
            <a:endParaRPr lang="en-US"/>
          </a:p>
        </p:txBody>
      </p:sp>
    </p:spTree>
    <p:extLst>
      <p:ext uri="{BB962C8B-B14F-4D97-AF65-F5344CB8AC3E}">
        <p14:creationId xmlns:p14="http://schemas.microsoft.com/office/powerpoint/2010/main" val="427675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turn to optimal foraging theory for some answers. One question they consider in particular is </a:t>
            </a:r>
          </a:p>
          <a:p>
            <a:r>
              <a:rPr lang="en-US" dirty="0"/>
              <a:t>This is prescribed by Charnov in the seminal Marginal Value Theorem which states that an animal must leave a patch of reward when the capture rate within that patch equals the global capture rate of the environment. </a:t>
            </a:r>
          </a:p>
        </p:txBody>
      </p:sp>
      <p:sp>
        <p:nvSpPr>
          <p:cNvPr id="4" name="Slide Number Placeholder 3"/>
          <p:cNvSpPr>
            <a:spLocks noGrp="1"/>
          </p:cNvSpPr>
          <p:nvPr>
            <p:ph type="sldNum" sz="quarter" idx="5"/>
          </p:nvPr>
        </p:nvSpPr>
        <p:spPr/>
        <p:txBody>
          <a:bodyPr/>
          <a:lstStyle/>
          <a:p>
            <a:fld id="{86EAD411-B4E9-4D3D-A7FE-E5CE3B1FDD41}" type="slidenum">
              <a:rPr lang="en-US" smtClean="0"/>
              <a:t>11</a:t>
            </a:fld>
            <a:endParaRPr lang="en-US"/>
          </a:p>
        </p:txBody>
      </p:sp>
    </p:spTree>
    <p:extLst>
      <p:ext uri="{BB962C8B-B14F-4D97-AF65-F5344CB8AC3E}">
        <p14:creationId xmlns:p14="http://schemas.microsoft.com/office/powerpoint/2010/main" val="383895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turn to optimal foraging theory for some </a:t>
            </a:r>
            <a:r>
              <a:rPr lang="en-US" dirty="0" err="1"/>
              <a:t>answers.One</a:t>
            </a:r>
            <a:r>
              <a:rPr lang="en-US" dirty="0"/>
              <a:t> question they consider in particular is </a:t>
            </a:r>
          </a:p>
          <a:p>
            <a:r>
              <a:rPr lang="en-US" dirty="0"/>
              <a:t>This is prescribed by Charnov in the seminal Marginal Value Theorem which states that an animal must leave a patch of reward when the capture rate within that patch equals the global capture rate of the environment. </a:t>
            </a:r>
          </a:p>
        </p:txBody>
      </p:sp>
      <p:sp>
        <p:nvSpPr>
          <p:cNvPr id="4" name="Slide Number Placeholder 3"/>
          <p:cNvSpPr>
            <a:spLocks noGrp="1"/>
          </p:cNvSpPr>
          <p:nvPr>
            <p:ph type="sldNum" sz="quarter" idx="5"/>
          </p:nvPr>
        </p:nvSpPr>
        <p:spPr/>
        <p:txBody>
          <a:bodyPr/>
          <a:lstStyle/>
          <a:p>
            <a:fld id="{86EAD411-B4E9-4D3D-A7FE-E5CE3B1FDD41}" type="slidenum">
              <a:rPr lang="en-US" smtClean="0"/>
              <a:t>12</a:t>
            </a:fld>
            <a:endParaRPr lang="en-US"/>
          </a:p>
        </p:txBody>
      </p:sp>
    </p:spTree>
    <p:extLst>
      <p:ext uri="{BB962C8B-B14F-4D97-AF65-F5344CB8AC3E}">
        <p14:creationId xmlns:p14="http://schemas.microsoft.com/office/powerpoint/2010/main" val="101661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capture rate determines the quality of the environment; high capture rate implies better environment. Therefore in a better apple orchard, your </a:t>
            </a:r>
            <a:r>
              <a:rPr lang="en-US" dirty="0" err="1"/>
              <a:t>Jbar</a:t>
            </a:r>
            <a:r>
              <a:rPr lang="en-US" dirty="0"/>
              <a:t> is higher</a:t>
            </a:r>
          </a:p>
        </p:txBody>
      </p:sp>
      <p:sp>
        <p:nvSpPr>
          <p:cNvPr id="4" name="Slide Number Placeholder 3"/>
          <p:cNvSpPr>
            <a:spLocks noGrp="1"/>
          </p:cNvSpPr>
          <p:nvPr>
            <p:ph type="sldNum" sz="quarter" idx="5"/>
          </p:nvPr>
        </p:nvSpPr>
        <p:spPr/>
        <p:txBody>
          <a:bodyPr/>
          <a:lstStyle/>
          <a:p>
            <a:fld id="{86EAD411-B4E9-4D3D-A7FE-E5CE3B1FDD41}" type="slidenum">
              <a:rPr lang="en-US" smtClean="0"/>
              <a:t>13</a:t>
            </a:fld>
            <a:endParaRPr lang="en-US"/>
          </a:p>
        </p:txBody>
      </p:sp>
    </p:spTree>
    <p:extLst>
      <p:ext uri="{BB962C8B-B14F-4D97-AF65-F5344CB8AC3E}">
        <p14:creationId xmlns:p14="http://schemas.microsoft.com/office/powerpoint/2010/main" val="291192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Broadly, capture rate is defined (as in the equation) – total intake associated with all patches divided by total time in the environment </a:t>
            </a:r>
          </a:p>
          <a:p>
            <a:endParaRPr lang="en-US" dirty="0"/>
          </a:p>
          <a:p>
            <a:r>
              <a:rPr lang="en-US" dirty="0"/>
              <a:t>Alaa: this equation cam be more simplified</a:t>
            </a:r>
          </a:p>
          <a:p>
            <a:endParaRPr lang="en-US" dirty="0"/>
          </a:p>
          <a:p>
            <a:r>
              <a:rPr lang="en-US" dirty="0"/>
              <a:t>Gary: may need another slide next to link these terms to the math terms</a:t>
            </a:r>
          </a:p>
          <a:p>
            <a:r>
              <a:rPr lang="en-US" dirty="0"/>
              <a:t>Rachel : You could remove each term and add  </a:t>
            </a:r>
          </a:p>
        </p:txBody>
      </p:sp>
      <p:sp>
        <p:nvSpPr>
          <p:cNvPr id="4" name="Slide Number Placeholder 3"/>
          <p:cNvSpPr>
            <a:spLocks noGrp="1"/>
          </p:cNvSpPr>
          <p:nvPr>
            <p:ph type="sldNum" sz="quarter" idx="5"/>
          </p:nvPr>
        </p:nvSpPr>
        <p:spPr/>
        <p:txBody>
          <a:bodyPr/>
          <a:lstStyle/>
          <a:p>
            <a:fld id="{86EAD411-B4E9-4D3D-A7FE-E5CE3B1FDD41}" type="slidenum">
              <a:rPr lang="en-US" smtClean="0"/>
              <a:t>14</a:t>
            </a:fld>
            <a:endParaRPr lang="en-US"/>
          </a:p>
        </p:txBody>
      </p:sp>
    </p:spTree>
    <p:extLst>
      <p:ext uri="{BB962C8B-B14F-4D97-AF65-F5344CB8AC3E}">
        <p14:creationId xmlns:p14="http://schemas.microsoft.com/office/powerpoint/2010/main" val="2185056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&lt;Get into the specifics of each term. &gt;</a:t>
            </a:r>
          </a:p>
          <a:p>
            <a:r>
              <a:rPr lang="en-US" dirty="0"/>
              <a:t>For now we’re going to keep the cost of movement constant (as Charnov does) and keep the travel duration as well fixed (pre-determined by environment) </a:t>
            </a:r>
          </a:p>
          <a:p>
            <a:endParaRPr lang="en-US" dirty="0"/>
          </a:p>
          <a:p>
            <a:endParaRPr lang="en-US" dirty="0"/>
          </a:p>
          <a:p>
            <a:r>
              <a:rPr lang="en-US" dirty="0"/>
              <a:t>Note to self: </a:t>
            </a:r>
          </a:p>
          <a:p>
            <a:r>
              <a:rPr lang="en-US" dirty="0"/>
              <a:t>Finish describing the terms and then touch upon the constant terms representing movement cost and movement duration</a:t>
            </a:r>
          </a:p>
        </p:txBody>
      </p:sp>
      <p:sp>
        <p:nvSpPr>
          <p:cNvPr id="4" name="Slide Number Placeholder 3"/>
          <p:cNvSpPr>
            <a:spLocks noGrp="1"/>
          </p:cNvSpPr>
          <p:nvPr>
            <p:ph type="sldNum" sz="quarter" idx="5"/>
          </p:nvPr>
        </p:nvSpPr>
        <p:spPr/>
        <p:txBody>
          <a:bodyPr/>
          <a:lstStyle/>
          <a:p>
            <a:fld id="{86EAD411-B4E9-4D3D-A7FE-E5CE3B1FDD41}" type="slidenum">
              <a:rPr lang="en-US" smtClean="0"/>
              <a:t>15</a:t>
            </a:fld>
            <a:endParaRPr lang="en-US"/>
          </a:p>
        </p:txBody>
      </p:sp>
    </p:spTree>
    <p:extLst>
      <p:ext uri="{BB962C8B-B14F-4D97-AF65-F5344CB8AC3E}">
        <p14:creationId xmlns:p14="http://schemas.microsoft.com/office/powerpoint/2010/main" val="4094275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&lt;Get into the specifics of each term. &gt;</a:t>
            </a:r>
          </a:p>
          <a:p>
            <a:r>
              <a:rPr lang="en-US" dirty="0"/>
              <a:t>For now we’re going to keep the cost of movement constant (as Charnov does) and keep the travel duration as well fixed (pre-determined by environment) </a:t>
            </a:r>
          </a:p>
          <a:p>
            <a:endParaRPr lang="en-US" dirty="0"/>
          </a:p>
          <a:p>
            <a:r>
              <a:rPr lang="en-US" dirty="0"/>
              <a:t>Note to self: </a:t>
            </a:r>
          </a:p>
          <a:p>
            <a:r>
              <a:rPr lang="en-US" dirty="0"/>
              <a:t>Finish describing the terms and then touch upon the constant terms representing movement cost and movement duration</a:t>
            </a:r>
          </a:p>
          <a:p>
            <a:endParaRPr lang="en-US" dirty="0"/>
          </a:p>
          <a:p>
            <a:r>
              <a:rPr lang="en-US" dirty="0"/>
              <a:t>Need to say what </a:t>
            </a:r>
            <a:r>
              <a:rPr lang="en-US" dirty="0" err="1"/>
              <a:t>th</a:t>
            </a:r>
            <a:r>
              <a:rPr lang="en-US" dirty="0"/>
              <a:t> is when introducing f(</a:t>
            </a:r>
            <a:r>
              <a:rPr lang="en-US" dirty="0" err="1"/>
              <a:t>th</a:t>
            </a:r>
            <a:r>
              <a:rPr lang="en-US" dirty="0"/>
              <a:t>)</a:t>
            </a:r>
          </a:p>
        </p:txBody>
      </p:sp>
      <p:sp>
        <p:nvSpPr>
          <p:cNvPr id="4" name="Slide Number Placeholder 3"/>
          <p:cNvSpPr>
            <a:spLocks noGrp="1"/>
          </p:cNvSpPr>
          <p:nvPr>
            <p:ph type="sldNum" sz="quarter" idx="5"/>
          </p:nvPr>
        </p:nvSpPr>
        <p:spPr/>
        <p:txBody>
          <a:bodyPr/>
          <a:lstStyle/>
          <a:p>
            <a:fld id="{86EAD411-B4E9-4D3D-A7FE-E5CE3B1FDD41}" type="slidenum">
              <a:rPr lang="en-US" smtClean="0"/>
              <a:t>16</a:t>
            </a:fld>
            <a:endParaRPr lang="en-US"/>
          </a:p>
        </p:txBody>
      </p:sp>
    </p:spTree>
    <p:extLst>
      <p:ext uri="{BB962C8B-B14F-4D97-AF65-F5344CB8AC3E}">
        <p14:creationId xmlns:p14="http://schemas.microsoft.com/office/powerpoint/2010/main" val="282574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&lt;Get into the specifics of each term. &gt;</a:t>
            </a:r>
          </a:p>
          <a:p>
            <a:r>
              <a:rPr lang="en-US" dirty="0"/>
              <a:t>For now we’re going to keep the cost of movement constant (as Charnov does) and keep the travel duration as well fixed (pre-determined by environment) </a:t>
            </a:r>
          </a:p>
          <a:p>
            <a:endParaRPr lang="en-US" dirty="0"/>
          </a:p>
          <a:p>
            <a:endParaRPr lang="en-US" dirty="0"/>
          </a:p>
          <a:p>
            <a:r>
              <a:rPr lang="en-US" dirty="0"/>
              <a:t>Note to self: </a:t>
            </a:r>
          </a:p>
          <a:p>
            <a:r>
              <a:rPr lang="en-US" dirty="0"/>
              <a:t>Finish describing the terms and then touch upon the constant terms representing movement cost and movement duration</a:t>
            </a:r>
          </a:p>
        </p:txBody>
      </p:sp>
      <p:sp>
        <p:nvSpPr>
          <p:cNvPr id="4" name="Slide Number Placeholder 3"/>
          <p:cNvSpPr>
            <a:spLocks noGrp="1"/>
          </p:cNvSpPr>
          <p:nvPr>
            <p:ph type="sldNum" sz="quarter" idx="5"/>
          </p:nvPr>
        </p:nvSpPr>
        <p:spPr/>
        <p:txBody>
          <a:bodyPr/>
          <a:lstStyle/>
          <a:p>
            <a:fld id="{86EAD411-B4E9-4D3D-A7FE-E5CE3B1FDD41}" type="slidenum">
              <a:rPr lang="en-US" smtClean="0"/>
              <a:t>17</a:t>
            </a:fld>
            <a:endParaRPr lang="en-US"/>
          </a:p>
        </p:txBody>
      </p:sp>
    </p:spTree>
    <p:extLst>
      <p:ext uri="{BB962C8B-B14F-4D97-AF65-F5344CB8AC3E}">
        <p14:creationId xmlns:p14="http://schemas.microsoft.com/office/powerpoint/2010/main" val="3918179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&lt;Get into the specifics of each term. &gt;</a:t>
            </a:r>
          </a:p>
          <a:p>
            <a:r>
              <a:rPr lang="en-US" dirty="0"/>
              <a:t>For now we’re going to keep the cost of movement constant (as Charnov does) and keep the travel duration as well fixed (pre-determined by environment) </a:t>
            </a:r>
          </a:p>
          <a:p>
            <a:endParaRPr lang="en-US" dirty="0"/>
          </a:p>
          <a:p>
            <a:r>
              <a:rPr lang="en-US" dirty="0"/>
              <a:t>Alaa: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Move the equation lower and then use arrows to annotate the terms</a:t>
            </a:r>
          </a:p>
          <a:p>
            <a:endParaRPr lang="en-US" dirty="0"/>
          </a:p>
          <a:p>
            <a:endParaRPr lang="en-US" dirty="0"/>
          </a:p>
          <a:p>
            <a:r>
              <a:rPr lang="en-US" dirty="0"/>
              <a:t>Note to self: </a:t>
            </a:r>
          </a:p>
          <a:p>
            <a:r>
              <a:rPr lang="en-US" dirty="0"/>
              <a:t>Finish describing the terms and then touch upon the constant terms representing movement cost and movement duration</a:t>
            </a:r>
          </a:p>
        </p:txBody>
      </p:sp>
      <p:sp>
        <p:nvSpPr>
          <p:cNvPr id="4" name="Slide Number Placeholder 3"/>
          <p:cNvSpPr>
            <a:spLocks noGrp="1"/>
          </p:cNvSpPr>
          <p:nvPr>
            <p:ph type="sldNum" sz="quarter" idx="5"/>
          </p:nvPr>
        </p:nvSpPr>
        <p:spPr/>
        <p:txBody>
          <a:bodyPr/>
          <a:lstStyle/>
          <a:p>
            <a:fld id="{86EAD411-B4E9-4D3D-A7FE-E5CE3B1FDD41}" type="slidenum">
              <a:rPr lang="en-US" smtClean="0"/>
              <a:t>18</a:t>
            </a:fld>
            <a:endParaRPr lang="en-US"/>
          </a:p>
        </p:txBody>
      </p:sp>
    </p:spTree>
    <p:extLst>
      <p:ext uri="{BB962C8B-B14F-4D97-AF65-F5344CB8AC3E}">
        <p14:creationId xmlns:p14="http://schemas.microsoft.com/office/powerpoint/2010/main" val="3431183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&lt;Get into the specifics of each term. &gt;</a:t>
            </a:r>
          </a:p>
          <a:p>
            <a:r>
              <a:rPr lang="en-US" dirty="0"/>
              <a:t>For now we’re going to keep the cost of movement constant (as Charnov does) and keep the travel duration as well fixed (pre-determined by environment) </a:t>
            </a:r>
          </a:p>
          <a:p>
            <a:endParaRPr lang="en-US" dirty="0"/>
          </a:p>
          <a:p>
            <a:r>
              <a:rPr lang="en-US" dirty="0"/>
              <a:t>Note to self: </a:t>
            </a:r>
          </a:p>
          <a:p>
            <a:r>
              <a:rPr lang="en-US" dirty="0"/>
              <a:t>Finish describing the terms and then touch upon the constant terms representing movement cost and movement duration</a:t>
            </a:r>
          </a:p>
          <a:p>
            <a:endParaRPr lang="en-US" dirty="0"/>
          </a:p>
          <a:p>
            <a:r>
              <a:rPr lang="en-US" dirty="0"/>
              <a:t>Gary: asymmetry of the equation ; drop the (</a:t>
            </a:r>
            <a:r>
              <a:rPr lang="en-US" dirty="0" err="1"/>
              <a:t>th</a:t>
            </a:r>
            <a:r>
              <a:rPr lang="en-US" dirty="0"/>
              <a:t>) at this slide maybe </a:t>
            </a:r>
          </a:p>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19</a:t>
            </a:fld>
            <a:endParaRPr lang="en-US"/>
          </a:p>
        </p:txBody>
      </p:sp>
    </p:spTree>
    <p:extLst>
      <p:ext uri="{BB962C8B-B14F-4D97-AF65-F5344CB8AC3E}">
        <p14:creationId xmlns:p14="http://schemas.microsoft.com/office/powerpoint/2010/main" val="3826171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yourselves picking apples in an orchard. It’s been a good orchard so far.</a:t>
            </a:r>
          </a:p>
          <a:p>
            <a:endParaRPr lang="en-US" dirty="0"/>
          </a:p>
          <a:p>
            <a:endParaRPr lang="en-US" dirty="0"/>
          </a:p>
        </p:txBody>
      </p:sp>
      <p:sp>
        <p:nvSpPr>
          <p:cNvPr id="4" name="Slide Number Placeholder 3"/>
          <p:cNvSpPr>
            <a:spLocks noGrp="1"/>
          </p:cNvSpPr>
          <p:nvPr>
            <p:ph type="sldNum" sz="quarter" idx="10"/>
          </p:nvPr>
        </p:nvSpPr>
        <p:spPr/>
        <p:txBody>
          <a:bodyPr/>
          <a:lstStyle/>
          <a:p>
            <a:fld id="{34897325-F290-4ABF-A352-447482B5EB37}" type="slidenum">
              <a:rPr lang="en-US" smtClean="0"/>
              <a:t>2</a:t>
            </a:fld>
            <a:endParaRPr lang="en-US"/>
          </a:p>
        </p:txBody>
      </p:sp>
    </p:spTree>
    <p:extLst>
      <p:ext uri="{BB962C8B-B14F-4D97-AF65-F5344CB8AC3E}">
        <p14:creationId xmlns:p14="http://schemas.microsoft.com/office/powerpoint/2010/main" val="884307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in mind the global capture rate that we’re optimizing</a:t>
            </a:r>
          </a:p>
          <a:p>
            <a:r>
              <a:rPr lang="en-US" dirty="0"/>
              <a:t>let’s visualize </a:t>
            </a:r>
            <a:r>
              <a:rPr lang="en-US" dirty="0" err="1"/>
              <a:t>Charnov’s</a:t>
            </a:r>
            <a:r>
              <a:rPr lang="en-US" dirty="0"/>
              <a:t> prescription for when to leave. For this we focus on the net harvest within a patch.</a:t>
            </a:r>
          </a:p>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20</a:t>
            </a:fld>
            <a:endParaRPr lang="en-US"/>
          </a:p>
        </p:txBody>
      </p:sp>
    </p:spTree>
    <p:extLst>
      <p:ext uri="{BB962C8B-B14F-4D97-AF65-F5344CB8AC3E}">
        <p14:creationId xmlns:p14="http://schemas.microsoft.com/office/powerpoint/2010/main" val="1605524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Alaa: </a:t>
            </a:r>
          </a:p>
          <a:p>
            <a:endParaRPr lang="en-US" dirty="0"/>
          </a:p>
          <a:p>
            <a:r>
              <a:rPr lang="en-US" dirty="0"/>
              <a:t>Highlight that a patch is equivalent to the tree </a:t>
            </a:r>
          </a:p>
        </p:txBody>
      </p:sp>
      <p:sp>
        <p:nvSpPr>
          <p:cNvPr id="4" name="Slide Number Placeholder 3"/>
          <p:cNvSpPr>
            <a:spLocks noGrp="1"/>
          </p:cNvSpPr>
          <p:nvPr>
            <p:ph type="sldNum" sz="quarter" idx="5"/>
          </p:nvPr>
        </p:nvSpPr>
        <p:spPr/>
        <p:txBody>
          <a:bodyPr/>
          <a:lstStyle/>
          <a:p>
            <a:fld id="{86EAD411-B4E9-4D3D-A7FE-E5CE3B1FDD41}" type="slidenum">
              <a:rPr lang="en-US" smtClean="0"/>
              <a:t>21</a:t>
            </a:fld>
            <a:endParaRPr lang="en-US"/>
          </a:p>
        </p:txBody>
      </p:sp>
    </p:spTree>
    <p:extLst>
      <p:ext uri="{BB962C8B-B14F-4D97-AF65-F5344CB8AC3E}">
        <p14:creationId xmlns:p14="http://schemas.microsoft.com/office/powerpoint/2010/main" val="361350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&lt;Pause here to explain the shape of the curve&gt;</a:t>
            </a:r>
          </a:p>
          <a:p>
            <a:r>
              <a:rPr lang="en-US" dirty="0"/>
              <a:t>You can imagine that as a forager continues to harvest in a patch, the intake depletes. At some point, more energy is being invested than reward gained.</a:t>
            </a:r>
          </a:p>
        </p:txBody>
      </p:sp>
      <p:sp>
        <p:nvSpPr>
          <p:cNvPr id="4" name="Slide Number Placeholder 3"/>
          <p:cNvSpPr>
            <a:spLocks noGrp="1"/>
          </p:cNvSpPr>
          <p:nvPr>
            <p:ph type="sldNum" sz="quarter" idx="5"/>
          </p:nvPr>
        </p:nvSpPr>
        <p:spPr/>
        <p:txBody>
          <a:bodyPr/>
          <a:lstStyle/>
          <a:p>
            <a:fld id="{86EAD411-B4E9-4D3D-A7FE-E5CE3B1FDD41}" type="slidenum">
              <a:rPr lang="en-US" smtClean="0"/>
              <a:t>22</a:t>
            </a:fld>
            <a:endParaRPr lang="en-US"/>
          </a:p>
        </p:txBody>
      </p:sp>
    </p:spTree>
    <p:extLst>
      <p:ext uri="{BB962C8B-B14F-4D97-AF65-F5344CB8AC3E}">
        <p14:creationId xmlns:p14="http://schemas.microsoft.com/office/powerpoint/2010/main" val="2925694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MVT says that when the rate of harvest in a patch equals the global capture rate &lt;move to next slide&gt;</a:t>
            </a:r>
          </a:p>
        </p:txBody>
      </p:sp>
      <p:sp>
        <p:nvSpPr>
          <p:cNvPr id="4" name="Slide Number Placeholder 3"/>
          <p:cNvSpPr>
            <a:spLocks noGrp="1"/>
          </p:cNvSpPr>
          <p:nvPr>
            <p:ph type="sldNum" sz="quarter" idx="5"/>
          </p:nvPr>
        </p:nvSpPr>
        <p:spPr/>
        <p:txBody>
          <a:bodyPr/>
          <a:lstStyle/>
          <a:p>
            <a:fld id="{86EAD411-B4E9-4D3D-A7FE-E5CE3B1FDD41}" type="slidenum">
              <a:rPr lang="en-US" smtClean="0"/>
              <a:t>23</a:t>
            </a:fld>
            <a:endParaRPr lang="en-US"/>
          </a:p>
        </p:txBody>
      </p:sp>
    </p:spTree>
    <p:extLst>
      <p:ext uri="{BB962C8B-B14F-4D97-AF65-F5344CB8AC3E}">
        <p14:creationId xmlns:p14="http://schemas.microsoft.com/office/powerpoint/2010/main" val="1206342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…forager must leave the patch. &lt;point them to equation for clarity&gt;</a:t>
            </a:r>
          </a:p>
          <a:p>
            <a:r>
              <a:rPr lang="en-US" dirty="0"/>
              <a:t>This theorem has been verified empirically in many fields to explain </a:t>
            </a:r>
            <a:r>
              <a:rPr lang="en-US" dirty="0" err="1"/>
              <a:t>behaviour</a:t>
            </a:r>
            <a:r>
              <a:rPr lang="en-US" dirty="0"/>
              <a:t>. </a:t>
            </a:r>
          </a:p>
          <a:p>
            <a:endParaRPr lang="en-US" dirty="0"/>
          </a:p>
          <a:p>
            <a:r>
              <a:rPr lang="en-US" dirty="0"/>
              <a:t>Alaa:</a:t>
            </a:r>
          </a:p>
          <a:p>
            <a:r>
              <a:rPr lang="en-US" dirty="0"/>
              <a:t>Anchor the subjects to what this means (poor and rich orchard)</a:t>
            </a:r>
          </a:p>
        </p:txBody>
      </p:sp>
      <p:sp>
        <p:nvSpPr>
          <p:cNvPr id="4" name="Slide Number Placeholder 3"/>
          <p:cNvSpPr>
            <a:spLocks noGrp="1"/>
          </p:cNvSpPr>
          <p:nvPr>
            <p:ph type="sldNum" sz="quarter" idx="5"/>
          </p:nvPr>
        </p:nvSpPr>
        <p:spPr/>
        <p:txBody>
          <a:bodyPr/>
          <a:lstStyle/>
          <a:p>
            <a:fld id="{86EAD411-B4E9-4D3D-A7FE-E5CE3B1FDD41}" type="slidenum">
              <a:rPr lang="en-US" smtClean="0"/>
              <a:t>24</a:t>
            </a:fld>
            <a:endParaRPr lang="en-US"/>
          </a:p>
        </p:txBody>
      </p:sp>
    </p:spTree>
    <p:extLst>
      <p:ext uri="{BB962C8B-B14F-4D97-AF65-F5344CB8AC3E}">
        <p14:creationId xmlns:p14="http://schemas.microsoft.com/office/powerpoint/2010/main" val="2665368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…forager must leave the patch. &lt;point them to equation for clarity&gt;</a:t>
            </a:r>
          </a:p>
          <a:p>
            <a:r>
              <a:rPr lang="en-US" dirty="0"/>
              <a:t>This theorem has been verified empirically in many fields to explain </a:t>
            </a:r>
            <a:r>
              <a:rPr lang="en-US" dirty="0" err="1"/>
              <a:t>behaviour</a:t>
            </a:r>
            <a:r>
              <a:rPr lang="en-US" dirty="0"/>
              <a:t>. </a:t>
            </a:r>
          </a:p>
          <a:p>
            <a:endParaRPr lang="en-US" dirty="0"/>
          </a:p>
          <a:p>
            <a:r>
              <a:rPr lang="en-US" dirty="0"/>
              <a:t>Alaa:</a:t>
            </a:r>
          </a:p>
          <a:p>
            <a:r>
              <a:rPr lang="en-US" dirty="0"/>
              <a:t>Anchor the subjects to what this means (poor and rich orchard)</a:t>
            </a:r>
          </a:p>
        </p:txBody>
      </p:sp>
      <p:sp>
        <p:nvSpPr>
          <p:cNvPr id="4" name="Slide Number Placeholder 3"/>
          <p:cNvSpPr>
            <a:spLocks noGrp="1"/>
          </p:cNvSpPr>
          <p:nvPr>
            <p:ph type="sldNum" sz="quarter" idx="5"/>
          </p:nvPr>
        </p:nvSpPr>
        <p:spPr/>
        <p:txBody>
          <a:bodyPr/>
          <a:lstStyle/>
          <a:p>
            <a:fld id="{86EAD411-B4E9-4D3D-A7FE-E5CE3B1FDD41}" type="slidenum">
              <a:rPr lang="en-US" smtClean="0"/>
              <a:t>25</a:t>
            </a:fld>
            <a:endParaRPr lang="en-US"/>
          </a:p>
        </p:txBody>
      </p:sp>
    </p:spTree>
    <p:extLst>
      <p:ext uri="{BB962C8B-B14F-4D97-AF65-F5344CB8AC3E}">
        <p14:creationId xmlns:p14="http://schemas.microsoft.com/office/powerpoint/2010/main" val="104390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Yoon and colleagues, consider the movement/travel duration or vigor between the patches as being selected to optimize the global capture rate as well. </a:t>
            </a:r>
          </a:p>
        </p:txBody>
      </p:sp>
      <p:sp>
        <p:nvSpPr>
          <p:cNvPr id="4" name="Slide Number Placeholder 3"/>
          <p:cNvSpPr>
            <a:spLocks noGrp="1"/>
          </p:cNvSpPr>
          <p:nvPr>
            <p:ph type="sldNum" sz="quarter" idx="5"/>
          </p:nvPr>
        </p:nvSpPr>
        <p:spPr/>
        <p:txBody>
          <a:bodyPr/>
          <a:lstStyle/>
          <a:p>
            <a:fld id="{86EAD411-B4E9-4D3D-A7FE-E5CE3B1FDD41}" type="slidenum">
              <a:rPr lang="en-US" smtClean="0"/>
              <a:t>26</a:t>
            </a:fld>
            <a:endParaRPr lang="en-US"/>
          </a:p>
        </p:txBody>
      </p:sp>
    </p:spTree>
    <p:extLst>
      <p:ext uri="{BB962C8B-B14F-4D97-AF65-F5344CB8AC3E}">
        <p14:creationId xmlns:p14="http://schemas.microsoft.com/office/powerpoint/2010/main" val="1491559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consider a different movement duration between any pair of patches (no longer pre determined)…</a:t>
            </a:r>
          </a:p>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27</a:t>
            </a:fld>
            <a:endParaRPr lang="en-US"/>
          </a:p>
        </p:txBody>
      </p:sp>
    </p:spTree>
    <p:extLst>
      <p:ext uri="{BB962C8B-B14F-4D97-AF65-F5344CB8AC3E}">
        <p14:creationId xmlns:p14="http://schemas.microsoft.com/office/powerpoint/2010/main" val="646624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and that this duration parametrized the cost of moving. </a:t>
            </a:r>
          </a:p>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28</a:t>
            </a:fld>
            <a:endParaRPr lang="en-US"/>
          </a:p>
        </p:txBody>
      </p:sp>
    </p:spTree>
    <p:extLst>
      <p:ext uri="{BB962C8B-B14F-4D97-AF65-F5344CB8AC3E}">
        <p14:creationId xmlns:p14="http://schemas.microsoft.com/office/powerpoint/2010/main" val="2747150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Generalized MVT prescribes the movement duration as follows. &lt;highlight x and y axis&gt; </a:t>
            </a:r>
          </a:p>
        </p:txBody>
      </p:sp>
      <p:sp>
        <p:nvSpPr>
          <p:cNvPr id="4" name="Slide Number Placeholder 3"/>
          <p:cNvSpPr>
            <a:spLocks noGrp="1"/>
          </p:cNvSpPr>
          <p:nvPr>
            <p:ph type="sldNum" sz="quarter" idx="5"/>
          </p:nvPr>
        </p:nvSpPr>
        <p:spPr/>
        <p:txBody>
          <a:bodyPr/>
          <a:lstStyle/>
          <a:p>
            <a:fld id="{86EAD411-B4E9-4D3D-A7FE-E5CE3B1FDD41}" type="slidenum">
              <a:rPr lang="en-US" smtClean="0"/>
              <a:t>29</a:t>
            </a:fld>
            <a:endParaRPr lang="en-US"/>
          </a:p>
        </p:txBody>
      </p:sp>
    </p:spTree>
    <p:extLst>
      <p:ext uri="{BB962C8B-B14F-4D97-AF65-F5344CB8AC3E}">
        <p14:creationId xmlns:p14="http://schemas.microsoft.com/office/powerpoint/2010/main" val="3239811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had a good run of apple trees and have managed to collect lots of apples. One interesting question id: how long do you stay at one tree before moving on to the next. </a:t>
            </a:r>
          </a:p>
          <a:p>
            <a:endParaRPr lang="en-US" dirty="0"/>
          </a:p>
        </p:txBody>
      </p:sp>
      <p:sp>
        <p:nvSpPr>
          <p:cNvPr id="4" name="Slide Number Placeholder 3"/>
          <p:cNvSpPr>
            <a:spLocks noGrp="1"/>
          </p:cNvSpPr>
          <p:nvPr>
            <p:ph type="sldNum" sz="quarter" idx="10"/>
          </p:nvPr>
        </p:nvSpPr>
        <p:spPr/>
        <p:txBody>
          <a:bodyPr/>
          <a:lstStyle/>
          <a:p>
            <a:fld id="{34897325-F290-4ABF-A352-447482B5EB37}" type="slidenum">
              <a:rPr lang="en-US" smtClean="0"/>
              <a:t>3</a:t>
            </a:fld>
            <a:endParaRPr lang="en-US"/>
          </a:p>
        </p:txBody>
      </p:sp>
    </p:spTree>
    <p:extLst>
      <p:ext uri="{BB962C8B-B14F-4D97-AF65-F5344CB8AC3E}">
        <p14:creationId xmlns:p14="http://schemas.microsoft.com/office/powerpoint/2010/main" val="1412990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Movement expenditure as a function of time resembles this shape; as you move faster (</a:t>
            </a:r>
            <a:r>
              <a:rPr lang="en-US" dirty="0" err="1"/>
              <a:t>mvt</a:t>
            </a:r>
            <a:r>
              <a:rPr lang="en-US" dirty="0"/>
              <a:t> dur decreases) the cost of the movement increases. </a:t>
            </a:r>
          </a:p>
          <a:p>
            <a:endParaRPr lang="en-US" dirty="0"/>
          </a:p>
          <a:p>
            <a:r>
              <a:rPr lang="en-US" dirty="0"/>
              <a:t>Do you move according to the minimum? </a:t>
            </a:r>
          </a:p>
          <a:p>
            <a:endParaRPr lang="en-US" dirty="0"/>
          </a:p>
          <a:p>
            <a:endParaRPr lang="en-US" dirty="0"/>
          </a:p>
          <a:p>
            <a:r>
              <a:rPr lang="en-US" dirty="0"/>
              <a:t>Rachel: add visual aid (arrow) to explain shape (vigor/duration confusion) </a:t>
            </a:r>
          </a:p>
        </p:txBody>
      </p:sp>
      <p:sp>
        <p:nvSpPr>
          <p:cNvPr id="4" name="Slide Number Placeholder 3"/>
          <p:cNvSpPr>
            <a:spLocks noGrp="1"/>
          </p:cNvSpPr>
          <p:nvPr>
            <p:ph type="sldNum" sz="quarter" idx="5"/>
          </p:nvPr>
        </p:nvSpPr>
        <p:spPr/>
        <p:txBody>
          <a:bodyPr/>
          <a:lstStyle/>
          <a:p>
            <a:fld id="{86EAD411-B4E9-4D3D-A7FE-E5CE3B1FDD41}" type="slidenum">
              <a:rPr lang="en-US" smtClean="0"/>
              <a:t>30</a:t>
            </a:fld>
            <a:endParaRPr lang="en-US"/>
          </a:p>
        </p:txBody>
      </p:sp>
    </p:spTree>
    <p:extLst>
      <p:ext uri="{BB962C8B-B14F-4D97-AF65-F5344CB8AC3E}">
        <p14:creationId xmlns:p14="http://schemas.microsoft.com/office/powerpoint/2010/main" val="2304160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Generalized MVT prescribes that when the rate of expenditure equals global capture rate</a:t>
            </a:r>
          </a:p>
        </p:txBody>
      </p:sp>
      <p:sp>
        <p:nvSpPr>
          <p:cNvPr id="4" name="Slide Number Placeholder 3"/>
          <p:cNvSpPr>
            <a:spLocks noGrp="1"/>
          </p:cNvSpPr>
          <p:nvPr>
            <p:ph type="sldNum" sz="quarter" idx="5"/>
          </p:nvPr>
        </p:nvSpPr>
        <p:spPr/>
        <p:txBody>
          <a:bodyPr/>
          <a:lstStyle/>
          <a:p>
            <a:fld id="{86EAD411-B4E9-4D3D-A7FE-E5CE3B1FDD41}" type="slidenum">
              <a:rPr lang="en-US" smtClean="0"/>
              <a:t>31</a:t>
            </a:fld>
            <a:endParaRPr lang="en-US"/>
          </a:p>
        </p:txBody>
      </p:sp>
    </p:spTree>
    <p:extLst>
      <p:ext uri="{BB962C8B-B14F-4D97-AF65-F5344CB8AC3E}">
        <p14:creationId xmlns:p14="http://schemas.microsoft.com/office/powerpoint/2010/main" val="3144254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corresponding duration is optimal. &lt;highlight </a:t>
            </a:r>
            <a:r>
              <a:rPr lang="en-US" dirty="0" err="1"/>
              <a:t>eqn</a:t>
            </a:r>
            <a:r>
              <a:rPr lang="en-US" dirty="0"/>
              <a:t>&gt;</a:t>
            </a:r>
          </a:p>
        </p:txBody>
      </p:sp>
      <p:sp>
        <p:nvSpPr>
          <p:cNvPr id="4" name="Slide Number Placeholder 3"/>
          <p:cNvSpPr>
            <a:spLocks noGrp="1"/>
          </p:cNvSpPr>
          <p:nvPr>
            <p:ph type="sldNum" sz="quarter" idx="5"/>
          </p:nvPr>
        </p:nvSpPr>
        <p:spPr/>
        <p:txBody>
          <a:bodyPr/>
          <a:lstStyle/>
          <a:p>
            <a:fld id="{86EAD411-B4E9-4D3D-A7FE-E5CE3B1FDD41}" type="slidenum">
              <a:rPr lang="en-US" smtClean="0"/>
              <a:t>32</a:t>
            </a:fld>
            <a:endParaRPr lang="en-US"/>
          </a:p>
        </p:txBody>
      </p:sp>
    </p:spTree>
    <p:extLst>
      <p:ext uri="{BB962C8B-B14F-4D97-AF65-F5344CB8AC3E}">
        <p14:creationId xmlns:p14="http://schemas.microsoft.com/office/powerpoint/2010/main" val="1858997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Generalized MVT shows that </a:t>
            </a:r>
            <a:r>
              <a:rPr lang="en-US" dirty="0" err="1"/>
              <a:t>jbar</a:t>
            </a:r>
            <a:r>
              <a:rPr lang="en-US" dirty="0"/>
              <a:t> determines how long to stay</a:t>
            </a:r>
          </a:p>
        </p:txBody>
      </p:sp>
      <p:sp>
        <p:nvSpPr>
          <p:cNvPr id="4" name="Slide Number Placeholder 3"/>
          <p:cNvSpPr>
            <a:spLocks noGrp="1"/>
          </p:cNvSpPr>
          <p:nvPr>
            <p:ph type="sldNum" sz="quarter" idx="5"/>
          </p:nvPr>
        </p:nvSpPr>
        <p:spPr/>
        <p:txBody>
          <a:bodyPr/>
          <a:lstStyle/>
          <a:p>
            <a:fld id="{86EAD411-B4E9-4D3D-A7FE-E5CE3B1FDD41}" type="slidenum">
              <a:rPr lang="en-US" smtClean="0"/>
              <a:t>33</a:t>
            </a:fld>
            <a:endParaRPr lang="en-US"/>
          </a:p>
        </p:txBody>
      </p:sp>
    </p:spTree>
    <p:extLst>
      <p:ext uri="{BB962C8B-B14F-4D97-AF65-F5344CB8AC3E}">
        <p14:creationId xmlns:p14="http://schemas.microsoft.com/office/powerpoint/2010/main" val="3015085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a:t>
            </a:r>
          </a:p>
        </p:txBody>
      </p:sp>
      <p:sp>
        <p:nvSpPr>
          <p:cNvPr id="4" name="Slide Number Placeholder 3"/>
          <p:cNvSpPr>
            <a:spLocks noGrp="1"/>
          </p:cNvSpPr>
          <p:nvPr>
            <p:ph type="sldNum" sz="quarter" idx="5"/>
          </p:nvPr>
        </p:nvSpPr>
        <p:spPr/>
        <p:txBody>
          <a:bodyPr/>
          <a:lstStyle/>
          <a:p>
            <a:fld id="{86EAD411-B4E9-4D3D-A7FE-E5CE3B1FDD41}" type="slidenum">
              <a:rPr lang="en-US" smtClean="0"/>
              <a:t>34</a:t>
            </a:fld>
            <a:endParaRPr lang="en-US"/>
          </a:p>
        </p:txBody>
      </p:sp>
    </p:spTree>
    <p:extLst>
      <p:ext uri="{BB962C8B-B14F-4D97-AF65-F5344CB8AC3E}">
        <p14:creationId xmlns:p14="http://schemas.microsoft.com/office/powerpoint/2010/main" val="127350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How fast to move to the next patch</a:t>
            </a:r>
          </a:p>
        </p:txBody>
      </p:sp>
      <p:sp>
        <p:nvSpPr>
          <p:cNvPr id="4" name="Slide Number Placeholder 3"/>
          <p:cNvSpPr>
            <a:spLocks noGrp="1"/>
          </p:cNvSpPr>
          <p:nvPr>
            <p:ph type="sldNum" sz="quarter" idx="5"/>
          </p:nvPr>
        </p:nvSpPr>
        <p:spPr/>
        <p:txBody>
          <a:bodyPr/>
          <a:lstStyle/>
          <a:p>
            <a:fld id="{86EAD411-B4E9-4D3D-A7FE-E5CE3B1FDD41}" type="slidenum">
              <a:rPr lang="en-US" smtClean="0"/>
              <a:t>35</a:t>
            </a:fld>
            <a:endParaRPr lang="en-US"/>
          </a:p>
        </p:txBody>
      </p:sp>
    </p:spTree>
    <p:extLst>
      <p:ext uri="{BB962C8B-B14F-4D97-AF65-F5344CB8AC3E}">
        <p14:creationId xmlns:p14="http://schemas.microsoft.com/office/powerpoint/2010/main" val="267404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reminding ourselves of the research question, the theory we have considered says that </a:t>
            </a:r>
          </a:p>
          <a:p>
            <a:endParaRPr lang="en-US" dirty="0"/>
          </a:p>
          <a:p>
            <a:r>
              <a:rPr lang="en-US" dirty="0" err="1"/>
              <a:t>Colin;s</a:t>
            </a:r>
            <a:r>
              <a:rPr lang="en-US" dirty="0"/>
              <a:t> comments : “within this framework, yes…”</a:t>
            </a:r>
          </a:p>
        </p:txBody>
      </p:sp>
      <p:sp>
        <p:nvSpPr>
          <p:cNvPr id="4" name="Slide Number Placeholder 3"/>
          <p:cNvSpPr>
            <a:spLocks noGrp="1"/>
          </p:cNvSpPr>
          <p:nvPr>
            <p:ph type="sldNum" sz="quarter" idx="5"/>
          </p:nvPr>
        </p:nvSpPr>
        <p:spPr/>
        <p:txBody>
          <a:bodyPr/>
          <a:lstStyle/>
          <a:p>
            <a:fld id="{86EAD411-B4E9-4D3D-A7FE-E5CE3B1FDD41}" type="slidenum">
              <a:rPr lang="en-US" smtClean="0"/>
              <a:t>36</a:t>
            </a:fld>
            <a:endParaRPr lang="en-US"/>
          </a:p>
        </p:txBody>
      </p:sp>
    </p:spTree>
    <p:extLst>
      <p:ext uri="{BB962C8B-B14F-4D97-AF65-F5344CB8AC3E}">
        <p14:creationId xmlns:p14="http://schemas.microsoft.com/office/powerpoint/2010/main" val="2480459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focus particularly on the predictions for vigor. What happens when, for a given movement, environment quality improves.</a:t>
            </a:r>
          </a:p>
          <a:p>
            <a:endParaRPr lang="en-US" dirty="0"/>
          </a:p>
          <a:p>
            <a:endParaRPr lang="en-US" dirty="0"/>
          </a:p>
          <a:p>
            <a:r>
              <a:rPr lang="en-US" dirty="0"/>
              <a:t>Colin: cost instead of expenditure for consistency </a:t>
            </a:r>
          </a:p>
        </p:txBody>
      </p:sp>
      <p:sp>
        <p:nvSpPr>
          <p:cNvPr id="4" name="Slide Number Placeholder 3"/>
          <p:cNvSpPr>
            <a:spLocks noGrp="1"/>
          </p:cNvSpPr>
          <p:nvPr>
            <p:ph type="sldNum" sz="quarter" idx="5"/>
          </p:nvPr>
        </p:nvSpPr>
        <p:spPr/>
        <p:txBody>
          <a:bodyPr/>
          <a:lstStyle/>
          <a:p>
            <a:fld id="{86EAD411-B4E9-4D3D-A7FE-E5CE3B1FDD41}" type="slidenum">
              <a:rPr lang="en-US" smtClean="0"/>
              <a:t>37</a:t>
            </a:fld>
            <a:endParaRPr lang="en-US"/>
          </a:p>
        </p:txBody>
      </p:sp>
    </p:spTree>
    <p:extLst>
      <p:ext uri="{BB962C8B-B14F-4D97-AF65-F5344CB8AC3E}">
        <p14:creationId xmlns:p14="http://schemas.microsoft.com/office/powerpoint/2010/main" val="19830606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theorem predicts that for a higher </a:t>
            </a:r>
            <a:r>
              <a:rPr lang="en-US" dirty="0" err="1"/>
              <a:t>Jbar</a:t>
            </a:r>
            <a:r>
              <a:rPr lang="en-US" dirty="0"/>
              <a:t>, the movement duration decreases, or that vigor increases. </a:t>
            </a:r>
          </a:p>
        </p:txBody>
      </p:sp>
      <p:sp>
        <p:nvSpPr>
          <p:cNvPr id="4" name="Slide Number Placeholder 3"/>
          <p:cNvSpPr>
            <a:spLocks noGrp="1"/>
          </p:cNvSpPr>
          <p:nvPr>
            <p:ph type="sldNum" sz="quarter" idx="5"/>
          </p:nvPr>
        </p:nvSpPr>
        <p:spPr/>
        <p:txBody>
          <a:bodyPr/>
          <a:lstStyle/>
          <a:p>
            <a:fld id="{86EAD411-B4E9-4D3D-A7FE-E5CE3B1FDD41}" type="slidenum">
              <a:rPr lang="en-US" smtClean="0"/>
              <a:t>38</a:t>
            </a:fld>
            <a:endParaRPr lang="en-US"/>
          </a:p>
        </p:txBody>
      </p:sp>
    </p:spTree>
    <p:extLst>
      <p:ext uri="{BB962C8B-B14F-4D97-AF65-F5344CB8AC3E}">
        <p14:creationId xmlns:p14="http://schemas.microsoft.com/office/powerpoint/2010/main" val="1723149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theorem predicts that for a higher </a:t>
            </a:r>
            <a:r>
              <a:rPr lang="en-US" dirty="0" err="1"/>
              <a:t>Jbar</a:t>
            </a:r>
            <a:r>
              <a:rPr lang="en-US" dirty="0"/>
              <a:t>, the movement duration decreases, or that vigor increases. </a:t>
            </a:r>
          </a:p>
        </p:txBody>
      </p:sp>
      <p:sp>
        <p:nvSpPr>
          <p:cNvPr id="4" name="Slide Number Placeholder 3"/>
          <p:cNvSpPr>
            <a:spLocks noGrp="1"/>
          </p:cNvSpPr>
          <p:nvPr>
            <p:ph type="sldNum" sz="quarter" idx="5"/>
          </p:nvPr>
        </p:nvSpPr>
        <p:spPr/>
        <p:txBody>
          <a:bodyPr/>
          <a:lstStyle/>
          <a:p>
            <a:fld id="{86EAD411-B4E9-4D3D-A7FE-E5CE3B1FDD41}" type="slidenum">
              <a:rPr lang="en-US" smtClean="0"/>
              <a:t>39</a:t>
            </a:fld>
            <a:endParaRPr lang="en-US"/>
          </a:p>
        </p:txBody>
      </p:sp>
    </p:spTree>
    <p:extLst>
      <p:ext uri="{BB962C8B-B14F-4D97-AF65-F5344CB8AC3E}">
        <p14:creationId xmlns:p14="http://schemas.microsoft.com/office/powerpoint/2010/main" val="346458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type of stay or switch decision has been explored in length in ecology, computational psychology and neuroscience. </a:t>
            </a:r>
          </a:p>
          <a:p>
            <a:r>
              <a:rPr lang="en-US" dirty="0"/>
              <a:t>But let us think about another question: after you decide you’re done with a tree, how fast do you move to the next tree? </a:t>
            </a:r>
          </a:p>
          <a:p>
            <a:endParaRPr lang="en-US" dirty="0"/>
          </a:p>
          <a:p>
            <a:endParaRPr lang="en-US" dirty="0"/>
          </a:p>
        </p:txBody>
      </p:sp>
      <p:sp>
        <p:nvSpPr>
          <p:cNvPr id="4" name="Slide Number Placeholder 3"/>
          <p:cNvSpPr>
            <a:spLocks noGrp="1"/>
          </p:cNvSpPr>
          <p:nvPr>
            <p:ph type="sldNum" sz="quarter" idx="10"/>
          </p:nvPr>
        </p:nvSpPr>
        <p:spPr/>
        <p:txBody>
          <a:bodyPr/>
          <a:lstStyle/>
          <a:p>
            <a:fld id="{34897325-F290-4ABF-A352-447482B5EB37}" type="slidenum">
              <a:rPr lang="en-US" smtClean="0"/>
              <a:t>4</a:t>
            </a:fld>
            <a:endParaRPr lang="en-US"/>
          </a:p>
        </p:txBody>
      </p:sp>
    </p:spTree>
    <p:extLst>
      <p:ext uri="{BB962C8B-B14F-4D97-AF65-F5344CB8AC3E}">
        <p14:creationId xmlns:p14="http://schemas.microsoft.com/office/powerpoint/2010/main" val="384915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in our study, we focus on the effect of changing movement effort on global capture rate. Slow the better environment in blue …&lt;move to next slide&gt;</a:t>
            </a:r>
          </a:p>
          <a:p>
            <a:endParaRPr lang="en-US" dirty="0"/>
          </a:p>
          <a:p>
            <a:r>
              <a:rPr lang="en-US" dirty="0"/>
              <a:t>Highlight better and worse first before going to low and high effort </a:t>
            </a:r>
          </a:p>
        </p:txBody>
      </p:sp>
      <p:sp>
        <p:nvSpPr>
          <p:cNvPr id="4" name="Slide Number Placeholder 3"/>
          <p:cNvSpPr>
            <a:spLocks noGrp="1"/>
          </p:cNvSpPr>
          <p:nvPr>
            <p:ph type="sldNum" sz="quarter" idx="5"/>
          </p:nvPr>
        </p:nvSpPr>
        <p:spPr/>
        <p:txBody>
          <a:bodyPr/>
          <a:lstStyle/>
          <a:p>
            <a:fld id="{86EAD411-B4E9-4D3D-A7FE-E5CE3B1FDD41}" type="slidenum">
              <a:rPr lang="en-US" smtClean="0"/>
              <a:t>40</a:t>
            </a:fld>
            <a:endParaRPr lang="en-US"/>
          </a:p>
        </p:txBody>
      </p:sp>
    </p:spTree>
    <p:extLst>
      <p:ext uri="{BB962C8B-B14F-4D97-AF65-F5344CB8AC3E}">
        <p14:creationId xmlns:p14="http://schemas.microsoft.com/office/powerpoint/2010/main" val="695888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would refer to a low effort environment as compared to the one highlighted in yellow- the high effort env</a:t>
            </a:r>
          </a:p>
        </p:txBody>
      </p:sp>
      <p:sp>
        <p:nvSpPr>
          <p:cNvPr id="4" name="Slide Number Placeholder 3"/>
          <p:cNvSpPr>
            <a:spLocks noGrp="1"/>
          </p:cNvSpPr>
          <p:nvPr>
            <p:ph type="sldNum" sz="quarter" idx="5"/>
          </p:nvPr>
        </p:nvSpPr>
        <p:spPr/>
        <p:txBody>
          <a:bodyPr/>
          <a:lstStyle/>
          <a:p>
            <a:fld id="{86EAD411-B4E9-4D3D-A7FE-E5CE3B1FDD41}" type="slidenum">
              <a:rPr lang="en-US" smtClean="0"/>
              <a:t>41</a:t>
            </a:fld>
            <a:endParaRPr lang="en-US"/>
          </a:p>
        </p:txBody>
      </p:sp>
    </p:spTree>
    <p:extLst>
      <p:ext uri="{BB962C8B-B14F-4D97-AF65-F5344CB8AC3E}">
        <p14:creationId xmlns:p14="http://schemas.microsoft.com/office/powerpoint/2010/main" val="1094152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we have our first Hypothesis &lt;say it&gt;</a:t>
            </a:r>
          </a:p>
        </p:txBody>
      </p:sp>
      <p:sp>
        <p:nvSpPr>
          <p:cNvPr id="4" name="Slide Number Placeholder 3"/>
          <p:cNvSpPr>
            <a:spLocks noGrp="1"/>
          </p:cNvSpPr>
          <p:nvPr>
            <p:ph type="sldNum" sz="quarter" idx="5"/>
          </p:nvPr>
        </p:nvSpPr>
        <p:spPr/>
        <p:txBody>
          <a:bodyPr/>
          <a:lstStyle/>
          <a:p>
            <a:fld id="{86EAD411-B4E9-4D3D-A7FE-E5CE3B1FDD41}" type="slidenum">
              <a:rPr lang="en-US" smtClean="0"/>
              <a:t>42</a:t>
            </a:fld>
            <a:endParaRPr lang="en-US"/>
          </a:p>
        </p:txBody>
      </p:sp>
    </p:spTree>
    <p:extLst>
      <p:ext uri="{BB962C8B-B14F-4D97-AF65-F5344CB8AC3E}">
        <p14:creationId xmlns:p14="http://schemas.microsoft.com/office/powerpoint/2010/main" val="1300748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we have a hypothesis for harvest </a:t>
            </a:r>
            <a:r>
              <a:rPr lang="en-US" dirty="0" err="1"/>
              <a:t>behaviour</a:t>
            </a:r>
            <a:r>
              <a:rPr lang="en-US" dirty="0"/>
              <a:t> in the patch that follows from both the classical MVT. Here again we’re looking at the change in harvest duration due to environment effort changes.</a:t>
            </a:r>
          </a:p>
          <a:p>
            <a:endParaRPr lang="en-US" dirty="0"/>
          </a:p>
          <a:p>
            <a:r>
              <a:rPr lang="en-US" dirty="0"/>
              <a:t>Slow down here</a:t>
            </a:r>
          </a:p>
        </p:txBody>
      </p:sp>
      <p:sp>
        <p:nvSpPr>
          <p:cNvPr id="4" name="Slide Number Placeholder 3"/>
          <p:cNvSpPr>
            <a:spLocks noGrp="1"/>
          </p:cNvSpPr>
          <p:nvPr>
            <p:ph type="sldNum" sz="quarter" idx="5"/>
          </p:nvPr>
        </p:nvSpPr>
        <p:spPr/>
        <p:txBody>
          <a:bodyPr/>
          <a:lstStyle/>
          <a:p>
            <a:fld id="{86EAD411-B4E9-4D3D-A7FE-E5CE3B1FDD41}" type="slidenum">
              <a:rPr lang="en-US" smtClean="0"/>
              <a:t>43</a:t>
            </a:fld>
            <a:endParaRPr lang="en-US"/>
          </a:p>
        </p:txBody>
      </p:sp>
    </p:spTree>
    <p:extLst>
      <p:ext uri="{BB962C8B-B14F-4D97-AF65-F5344CB8AC3E}">
        <p14:creationId xmlns:p14="http://schemas.microsoft.com/office/powerpoint/2010/main" val="1987232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&lt;reiterate; emphasize on effort; Remind people of apples &gt; </a:t>
            </a:r>
          </a:p>
          <a:p>
            <a:endParaRPr lang="en-US" dirty="0"/>
          </a:p>
          <a:p>
            <a:r>
              <a:rPr lang="en-US" dirty="0"/>
              <a:t>Gary: maybe use pictures  instead of long sentences </a:t>
            </a:r>
          </a:p>
          <a:p>
            <a:r>
              <a:rPr lang="en-US" dirty="0"/>
              <a:t>Rachel: if reading out use pictures </a:t>
            </a:r>
          </a:p>
        </p:txBody>
      </p:sp>
      <p:sp>
        <p:nvSpPr>
          <p:cNvPr id="4" name="Slide Number Placeholder 3"/>
          <p:cNvSpPr>
            <a:spLocks noGrp="1"/>
          </p:cNvSpPr>
          <p:nvPr>
            <p:ph type="sldNum" sz="quarter" idx="5"/>
          </p:nvPr>
        </p:nvSpPr>
        <p:spPr/>
        <p:txBody>
          <a:bodyPr/>
          <a:lstStyle/>
          <a:p>
            <a:fld id="{86EAD411-B4E9-4D3D-A7FE-E5CE3B1FDD41}" type="slidenum">
              <a:rPr lang="en-US" smtClean="0"/>
              <a:t>44</a:t>
            </a:fld>
            <a:endParaRPr lang="en-US"/>
          </a:p>
        </p:txBody>
      </p:sp>
    </p:spTree>
    <p:extLst>
      <p:ext uri="{BB962C8B-B14F-4D97-AF65-F5344CB8AC3E}">
        <p14:creationId xmlns:p14="http://schemas.microsoft.com/office/powerpoint/2010/main" val="2820197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Subjects were recruited to make planar horizontal seated arm reaching task that emulated patch foraging. We recruited 20 but 2 were excluded as they were unable to complete the experiment within reasonable time. </a:t>
            </a:r>
          </a:p>
        </p:txBody>
      </p:sp>
      <p:sp>
        <p:nvSpPr>
          <p:cNvPr id="4" name="Slide Number Placeholder 3"/>
          <p:cNvSpPr>
            <a:spLocks noGrp="1"/>
          </p:cNvSpPr>
          <p:nvPr>
            <p:ph type="sldNum" sz="quarter" idx="5"/>
          </p:nvPr>
        </p:nvSpPr>
        <p:spPr/>
        <p:txBody>
          <a:bodyPr/>
          <a:lstStyle/>
          <a:p>
            <a:fld id="{86EAD411-B4E9-4D3D-A7FE-E5CE3B1FDD41}" type="slidenum">
              <a:rPr lang="en-US" smtClean="0"/>
              <a:t>45</a:t>
            </a:fld>
            <a:endParaRPr lang="en-US"/>
          </a:p>
        </p:txBody>
      </p:sp>
    </p:spTree>
    <p:extLst>
      <p:ext uri="{BB962C8B-B14F-4D97-AF65-F5344CB8AC3E}">
        <p14:creationId xmlns:p14="http://schemas.microsoft.com/office/powerpoint/2010/main" val="1855521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Subjects saw a game screen on which they controlled a cursor with their reaches. </a:t>
            </a:r>
          </a:p>
        </p:txBody>
      </p:sp>
      <p:sp>
        <p:nvSpPr>
          <p:cNvPr id="4" name="Slide Number Placeholder 3"/>
          <p:cNvSpPr>
            <a:spLocks noGrp="1"/>
          </p:cNvSpPr>
          <p:nvPr>
            <p:ph type="sldNum" sz="quarter" idx="5"/>
          </p:nvPr>
        </p:nvSpPr>
        <p:spPr/>
        <p:txBody>
          <a:bodyPr/>
          <a:lstStyle/>
          <a:p>
            <a:fld id="{86EAD411-B4E9-4D3D-A7FE-E5CE3B1FDD41}" type="slidenum">
              <a:rPr lang="en-US" smtClean="0"/>
              <a:t>46</a:t>
            </a:fld>
            <a:endParaRPr lang="en-US"/>
          </a:p>
        </p:txBody>
      </p:sp>
    </p:spTree>
    <p:extLst>
      <p:ext uri="{BB962C8B-B14F-4D97-AF65-F5344CB8AC3E}">
        <p14:creationId xmlns:p14="http://schemas.microsoft.com/office/powerpoint/2010/main" val="2811575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 next few slides will be paraphrases and expansions on the titles &gt;</a:t>
            </a:r>
          </a:p>
        </p:txBody>
      </p:sp>
      <p:sp>
        <p:nvSpPr>
          <p:cNvPr id="4" name="Slide Number Placeholder 3"/>
          <p:cNvSpPr>
            <a:spLocks noGrp="1"/>
          </p:cNvSpPr>
          <p:nvPr>
            <p:ph type="sldNum" sz="quarter" idx="5"/>
          </p:nvPr>
        </p:nvSpPr>
        <p:spPr/>
        <p:txBody>
          <a:bodyPr/>
          <a:lstStyle/>
          <a:p>
            <a:fld id="{86EAD411-B4E9-4D3D-A7FE-E5CE3B1FDD41}" type="slidenum">
              <a:rPr lang="en-US" smtClean="0"/>
              <a:t>47</a:t>
            </a:fld>
            <a:endParaRPr lang="en-US"/>
          </a:p>
        </p:txBody>
      </p:sp>
    </p:spTree>
    <p:extLst>
      <p:ext uri="{BB962C8B-B14F-4D97-AF65-F5344CB8AC3E}">
        <p14:creationId xmlns:p14="http://schemas.microsoft.com/office/powerpoint/2010/main" val="3213169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48</a:t>
            </a:fld>
            <a:endParaRPr lang="en-US"/>
          </a:p>
        </p:txBody>
      </p:sp>
    </p:spTree>
    <p:extLst>
      <p:ext uri="{BB962C8B-B14F-4D97-AF65-F5344CB8AC3E}">
        <p14:creationId xmlns:p14="http://schemas.microsoft.com/office/powerpoint/2010/main" val="862075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self :</a:t>
            </a:r>
          </a:p>
          <a:p>
            <a:endParaRPr lang="en-US" dirty="0"/>
          </a:p>
          <a:p>
            <a:r>
              <a:rPr lang="en-US" dirty="0"/>
              <a:t>Need to change apples to berries here</a:t>
            </a:r>
          </a:p>
        </p:txBody>
      </p:sp>
      <p:sp>
        <p:nvSpPr>
          <p:cNvPr id="4" name="Slide Number Placeholder 3"/>
          <p:cNvSpPr>
            <a:spLocks noGrp="1"/>
          </p:cNvSpPr>
          <p:nvPr>
            <p:ph type="sldNum" sz="quarter" idx="5"/>
          </p:nvPr>
        </p:nvSpPr>
        <p:spPr/>
        <p:txBody>
          <a:bodyPr/>
          <a:lstStyle/>
          <a:p>
            <a:fld id="{86EAD411-B4E9-4D3D-A7FE-E5CE3B1FDD41}" type="slidenum">
              <a:rPr lang="en-US" smtClean="0"/>
              <a:t>49</a:t>
            </a:fld>
            <a:endParaRPr lang="en-US"/>
          </a:p>
        </p:txBody>
      </p:sp>
    </p:spTree>
    <p:extLst>
      <p:ext uri="{BB962C8B-B14F-4D97-AF65-F5344CB8AC3E}">
        <p14:creationId xmlns:p14="http://schemas.microsoft.com/office/powerpoint/2010/main" val="2246174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 us think about another question: after you decide you’re done with a tree, how fast do you move to the next tree? </a:t>
            </a:r>
          </a:p>
          <a:p>
            <a:endParaRPr lang="en-US" dirty="0"/>
          </a:p>
          <a:p>
            <a:r>
              <a:rPr lang="en-US" dirty="0"/>
              <a:t>Gary: don’t mention theory (OFT) or anything here</a:t>
            </a:r>
          </a:p>
          <a:p>
            <a:endParaRPr lang="en-US" dirty="0"/>
          </a:p>
          <a:p>
            <a:endParaRPr lang="en-US" dirty="0"/>
          </a:p>
        </p:txBody>
      </p:sp>
      <p:sp>
        <p:nvSpPr>
          <p:cNvPr id="4" name="Slide Number Placeholder 3"/>
          <p:cNvSpPr>
            <a:spLocks noGrp="1"/>
          </p:cNvSpPr>
          <p:nvPr>
            <p:ph type="sldNum" sz="quarter" idx="10"/>
          </p:nvPr>
        </p:nvSpPr>
        <p:spPr/>
        <p:txBody>
          <a:bodyPr/>
          <a:lstStyle/>
          <a:p>
            <a:fld id="{34897325-F290-4ABF-A352-447482B5EB37}" type="slidenum">
              <a:rPr lang="en-US" smtClean="0"/>
              <a:t>5</a:t>
            </a:fld>
            <a:endParaRPr lang="en-US"/>
          </a:p>
        </p:txBody>
      </p:sp>
    </p:spTree>
    <p:extLst>
      <p:ext uri="{BB962C8B-B14F-4D97-AF65-F5344CB8AC3E}">
        <p14:creationId xmlns:p14="http://schemas.microsoft.com/office/powerpoint/2010/main" val="204040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said before, we want to look at the change in vigor and other </a:t>
            </a:r>
            <a:r>
              <a:rPr lang="en-US" dirty="0" err="1"/>
              <a:t>behaviour</a:t>
            </a:r>
            <a:r>
              <a:rPr lang="en-US" dirty="0"/>
              <a:t> due to overall effort which was modulated by adding mass to the reach. Added mass was simulated by means of acceleration dependent resistive forces.</a:t>
            </a:r>
          </a:p>
          <a:p>
            <a:endParaRPr lang="en-US" dirty="0"/>
          </a:p>
          <a:p>
            <a:r>
              <a:rPr lang="en-US" dirty="0"/>
              <a:t>So how much mass was added. </a:t>
            </a:r>
          </a:p>
        </p:txBody>
      </p:sp>
      <p:sp>
        <p:nvSpPr>
          <p:cNvPr id="4" name="Slide Number Placeholder 3"/>
          <p:cNvSpPr>
            <a:spLocks noGrp="1"/>
          </p:cNvSpPr>
          <p:nvPr>
            <p:ph type="sldNum" sz="quarter" idx="5"/>
          </p:nvPr>
        </p:nvSpPr>
        <p:spPr/>
        <p:txBody>
          <a:bodyPr/>
          <a:lstStyle/>
          <a:p>
            <a:fld id="{86EAD411-B4E9-4D3D-A7FE-E5CE3B1FDD41}" type="slidenum">
              <a:rPr lang="en-US" smtClean="0"/>
              <a:t>51</a:t>
            </a:fld>
            <a:endParaRPr lang="en-US"/>
          </a:p>
        </p:txBody>
      </p:sp>
    </p:spTree>
    <p:extLst>
      <p:ext uri="{BB962C8B-B14F-4D97-AF65-F5344CB8AC3E}">
        <p14:creationId xmlns:p14="http://schemas.microsoft.com/office/powerpoint/2010/main" val="2131574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 protocol slides will paraphrase text on slide and add info with added graphics&gt;</a:t>
            </a:r>
          </a:p>
        </p:txBody>
      </p:sp>
      <p:sp>
        <p:nvSpPr>
          <p:cNvPr id="4" name="Slide Number Placeholder 3"/>
          <p:cNvSpPr>
            <a:spLocks noGrp="1"/>
          </p:cNvSpPr>
          <p:nvPr>
            <p:ph type="sldNum" sz="quarter" idx="5"/>
          </p:nvPr>
        </p:nvSpPr>
        <p:spPr/>
        <p:txBody>
          <a:bodyPr/>
          <a:lstStyle/>
          <a:p>
            <a:fld id="{1FBCB8BD-F7FF-49C3-BDF1-8856B4577B47}" type="slidenum">
              <a:rPr lang="en-US" smtClean="0"/>
              <a:t>52</a:t>
            </a:fld>
            <a:endParaRPr lang="en-US"/>
          </a:p>
        </p:txBody>
      </p:sp>
    </p:spTree>
    <p:extLst>
      <p:ext uri="{BB962C8B-B14F-4D97-AF65-F5344CB8AC3E}">
        <p14:creationId xmlns:p14="http://schemas.microsoft.com/office/powerpoint/2010/main" val="1323039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CB8BD-F7FF-49C3-BDF1-8856B4577B47}" type="slidenum">
              <a:rPr lang="en-US" smtClean="0"/>
              <a:t>53</a:t>
            </a:fld>
            <a:endParaRPr lang="en-US"/>
          </a:p>
        </p:txBody>
      </p:sp>
    </p:spTree>
    <p:extLst>
      <p:ext uri="{BB962C8B-B14F-4D97-AF65-F5344CB8AC3E}">
        <p14:creationId xmlns:p14="http://schemas.microsoft.com/office/powerpoint/2010/main" val="11088052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CB8BD-F7FF-49C3-BDF1-8856B4577B47}" type="slidenum">
              <a:rPr lang="en-US" smtClean="0"/>
              <a:t>54</a:t>
            </a:fld>
            <a:endParaRPr lang="en-US"/>
          </a:p>
        </p:txBody>
      </p:sp>
    </p:spTree>
    <p:extLst>
      <p:ext uri="{BB962C8B-B14F-4D97-AF65-F5344CB8AC3E}">
        <p14:creationId xmlns:p14="http://schemas.microsoft.com/office/powerpoint/2010/main" val="1923912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CB8BD-F7FF-49C3-BDF1-8856B4577B47}" type="slidenum">
              <a:rPr lang="en-US" smtClean="0"/>
              <a:t>55</a:t>
            </a:fld>
            <a:endParaRPr lang="en-US"/>
          </a:p>
        </p:txBody>
      </p:sp>
    </p:spTree>
    <p:extLst>
      <p:ext uri="{BB962C8B-B14F-4D97-AF65-F5344CB8AC3E}">
        <p14:creationId xmlns:p14="http://schemas.microsoft.com/office/powerpoint/2010/main" val="9322179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Probe trial txt in purple hard to read – change txt color to be dark purple </a:t>
            </a:r>
          </a:p>
        </p:txBody>
      </p:sp>
      <p:sp>
        <p:nvSpPr>
          <p:cNvPr id="4" name="Slide Number Placeholder 3"/>
          <p:cNvSpPr>
            <a:spLocks noGrp="1"/>
          </p:cNvSpPr>
          <p:nvPr>
            <p:ph type="sldNum" sz="quarter" idx="5"/>
          </p:nvPr>
        </p:nvSpPr>
        <p:spPr/>
        <p:txBody>
          <a:bodyPr/>
          <a:lstStyle/>
          <a:p>
            <a:fld id="{1FBCB8BD-F7FF-49C3-BDF1-8856B4577B47}" type="slidenum">
              <a:rPr lang="en-US" smtClean="0"/>
              <a:t>56</a:t>
            </a:fld>
            <a:endParaRPr lang="en-US"/>
          </a:p>
        </p:txBody>
      </p:sp>
    </p:spTree>
    <p:extLst>
      <p:ext uri="{BB962C8B-B14F-4D97-AF65-F5344CB8AC3E}">
        <p14:creationId xmlns:p14="http://schemas.microsoft.com/office/powerpoint/2010/main" val="33240289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quantified vigor of movement between patches through two metrics. </a:t>
            </a:r>
          </a:p>
        </p:txBody>
      </p:sp>
      <p:sp>
        <p:nvSpPr>
          <p:cNvPr id="4" name="Slide Number Placeholder 3"/>
          <p:cNvSpPr>
            <a:spLocks noGrp="1"/>
          </p:cNvSpPr>
          <p:nvPr>
            <p:ph type="sldNum" sz="quarter" idx="5"/>
          </p:nvPr>
        </p:nvSpPr>
        <p:spPr/>
        <p:txBody>
          <a:bodyPr/>
          <a:lstStyle/>
          <a:p>
            <a:fld id="{86EAD411-B4E9-4D3D-A7FE-E5CE3B1FDD41}" type="slidenum">
              <a:rPr lang="en-US" smtClean="0"/>
              <a:t>57</a:t>
            </a:fld>
            <a:endParaRPr lang="en-US"/>
          </a:p>
        </p:txBody>
      </p:sp>
    </p:spTree>
    <p:extLst>
      <p:ext uri="{BB962C8B-B14F-4D97-AF65-F5344CB8AC3E}">
        <p14:creationId xmlns:p14="http://schemas.microsoft.com/office/powerpoint/2010/main" val="2190960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Peak velocity of the reach and travel duration</a:t>
            </a:r>
          </a:p>
        </p:txBody>
      </p:sp>
      <p:sp>
        <p:nvSpPr>
          <p:cNvPr id="4" name="Slide Number Placeholder 3"/>
          <p:cNvSpPr>
            <a:spLocks noGrp="1"/>
          </p:cNvSpPr>
          <p:nvPr>
            <p:ph type="sldNum" sz="quarter" idx="5"/>
          </p:nvPr>
        </p:nvSpPr>
        <p:spPr/>
        <p:txBody>
          <a:bodyPr/>
          <a:lstStyle/>
          <a:p>
            <a:fld id="{86EAD411-B4E9-4D3D-A7FE-E5CE3B1FDD41}" type="slidenum">
              <a:rPr lang="en-US" smtClean="0"/>
              <a:t>58</a:t>
            </a:fld>
            <a:endParaRPr lang="en-US"/>
          </a:p>
        </p:txBody>
      </p:sp>
    </p:spTree>
    <p:extLst>
      <p:ext uri="{BB962C8B-B14F-4D97-AF65-F5344CB8AC3E}">
        <p14:creationId xmlns:p14="http://schemas.microsoft.com/office/powerpoint/2010/main" val="35040344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travel duration</a:t>
            </a:r>
          </a:p>
        </p:txBody>
      </p:sp>
      <p:sp>
        <p:nvSpPr>
          <p:cNvPr id="4" name="Slide Number Placeholder 3"/>
          <p:cNvSpPr>
            <a:spLocks noGrp="1"/>
          </p:cNvSpPr>
          <p:nvPr>
            <p:ph type="sldNum" sz="quarter" idx="5"/>
          </p:nvPr>
        </p:nvSpPr>
        <p:spPr/>
        <p:txBody>
          <a:bodyPr/>
          <a:lstStyle/>
          <a:p>
            <a:fld id="{86EAD411-B4E9-4D3D-A7FE-E5CE3B1FDD41}" type="slidenum">
              <a:rPr lang="en-US" smtClean="0"/>
              <a:t>59</a:t>
            </a:fld>
            <a:endParaRPr lang="en-US"/>
          </a:p>
        </p:txBody>
      </p:sp>
    </p:spTree>
    <p:extLst>
      <p:ext uri="{BB962C8B-B14F-4D97-AF65-F5344CB8AC3E}">
        <p14:creationId xmlns:p14="http://schemas.microsoft.com/office/powerpoint/2010/main" val="611100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concern is the effect of global capture rate on vigor of movements. To determine whether this effect exists, we compare the vigor of probe trials between the two environments. This comparison is interesting as the immediate added mass to these trials remains the same (2kg). So any modulation is likely due to the history of effort. </a:t>
            </a:r>
          </a:p>
        </p:txBody>
      </p:sp>
      <p:sp>
        <p:nvSpPr>
          <p:cNvPr id="4" name="Slide Number Placeholder 3"/>
          <p:cNvSpPr>
            <a:spLocks noGrp="1"/>
          </p:cNvSpPr>
          <p:nvPr>
            <p:ph type="sldNum" sz="quarter" idx="5"/>
          </p:nvPr>
        </p:nvSpPr>
        <p:spPr/>
        <p:txBody>
          <a:bodyPr/>
          <a:lstStyle/>
          <a:p>
            <a:fld id="{86EAD411-B4E9-4D3D-A7FE-E5CE3B1FDD41}" type="slidenum">
              <a:rPr lang="en-US" smtClean="0"/>
              <a:t>60</a:t>
            </a:fld>
            <a:endParaRPr lang="en-US"/>
          </a:p>
        </p:txBody>
      </p:sp>
    </p:spTree>
    <p:extLst>
      <p:ext uri="{BB962C8B-B14F-4D97-AF65-F5344CB8AC3E}">
        <p14:creationId xmlns:p14="http://schemas.microsoft.com/office/powerpoint/2010/main" val="187844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consider an alternate orchard where the run of apple trees hasn’t been as good. You now have to make a similar movement to that final, identical tree- are you going to move differently now because you had  a bad run?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theories of motor control typically only consider effects of immediate requirements and rewards on vigor. </a:t>
            </a:r>
          </a:p>
          <a:p>
            <a:endParaRPr lang="en-US" dirty="0"/>
          </a:p>
        </p:txBody>
      </p:sp>
      <p:sp>
        <p:nvSpPr>
          <p:cNvPr id="4" name="Slide Number Placeholder 3"/>
          <p:cNvSpPr>
            <a:spLocks noGrp="1"/>
          </p:cNvSpPr>
          <p:nvPr>
            <p:ph type="sldNum" sz="quarter" idx="10"/>
          </p:nvPr>
        </p:nvSpPr>
        <p:spPr/>
        <p:txBody>
          <a:bodyPr/>
          <a:lstStyle/>
          <a:p>
            <a:fld id="{34897325-F290-4ABF-A352-447482B5EB37}" type="slidenum">
              <a:rPr lang="en-US" smtClean="0"/>
              <a:t>6</a:t>
            </a:fld>
            <a:endParaRPr lang="en-US"/>
          </a:p>
        </p:txBody>
      </p:sp>
    </p:spTree>
    <p:extLst>
      <p:ext uri="{BB962C8B-B14F-4D97-AF65-F5344CB8AC3E}">
        <p14:creationId xmlns:p14="http://schemas.microsoft.com/office/powerpoint/2010/main" val="39281659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compare peak velocity between the two environments </a:t>
            </a:r>
          </a:p>
        </p:txBody>
      </p:sp>
      <p:sp>
        <p:nvSpPr>
          <p:cNvPr id="4" name="Slide Number Placeholder 3"/>
          <p:cNvSpPr>
            <a:spLocks noGrp="1"/>
          </p:cNvSpPr>
          <p:nvPr>
            <p:ph type="sldNum" sz="quarter" idx="5"/>
          </p:nvPr>
        </p:nvSpPr>
        <p:spPr/>
        <p:txBody>
          <a:bodyPr/>
          <a:lstStyle/>
          <a:p>
            <a:fld id="{86EAD411-B4E9-4D3D-A7FE-E5CE3B1FDD41}" type="slidenum">
              <a:rPr lang="en-US" smtClean="0"/>
              <a:t>61</a:t>
            </a:fld>
            <a:endParaRPr lang="en-US"/>
          </a:p>
        </p:txBody>
      </p:sp>
    </p:spTree>
    <p:extLst>
      <p:ext uri="{BB962C8B-B14F-4D97-AF65-F5344CB8AC3E}">
        <p14:creationId xmlns:p14="http://schemas.microsoft.com/office/powerpoint/2010/main" val="9513025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well as travel duration </a:t>
            </a:r>
          </a:p>
        </p:txBody>
      </p:sp>
      <p:sp>
        <p:nvSpPr>
          <p:cNvPr id="4" name="Slide Number Placeholder 3"/>
          <p:cNvSpPr>
            <a:spLocks noGrp="1"/>
          </p:cNvSpPr>
          <p:nvPr>
            <p:ph type="sldNum" sz="quarter" idx="5"/>
          </p:nvPr>
        </p:nvSpPr>
        <p:spPr/>
        <p:txBody>
          <a:bodyPr/>
          <a:lstStyle/>
          <a:p>
            <a:fld id="{86EAD411-B4E9-4D3D-A7FE-E5CE3B1FDD41}" type="slidenum">
              <a:rPr lang="en-US" smtClean="0"/>
              <a:t>62</a:t>
            </a:fld>
            <a:endParaRPr lang="en-US"/>
          </a:p>
        </p:txBody>
      </p:sp>
    </p:spTree>
    <p:extLst>
      <p:ext uri="{BB962C8B-B14F-4D97-AF65-F5344CB8AC3E}">
        <p14:creationId xmlns:p14="http://schemas.microsoft.com/office/powerpoint/2010/main" val="316750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by comparing PV between the two environments</a:t>
            </a:r>
          </a:p>
        </p:txBody>
      </p:sp>
      <p:sp>
        <p:nvSpPr>
          <p:cNvPr id="4" name="Slide Number Placeholder 3"/>
          <p:cNvSpPr>
            <a:spLocks noGrp="1"/>
          </p:cNvSpPr>
          <p:nvPr>
            <p:ph type="sldNum" sz="quarter" idx="5"/>
          </p:nvPr>
        </p:nvSpPr>
        <p:spPr/>
        <p:txBody>
          <a:bodyPr/>
          <a:lstStyle/>
          <a:p>
            <a:fld id="{86EAD411-B4E9-4D3D-A7FE-E5CE3B1FDD41}" type="slidenum">
              <a:rPr lang="en-US" smtClean="0"/>
              <a:t>63</a:t>
            </a:fld>
            <a:endParaRPr lang="en-US"/>
          </a:p>
        </p:txBody>
      </p:sp>
    </p:spTree>
    <p:extLst>
      <p:ext uri="{BB962C8B-B14F-4D97-AF65-F5344CB8AC3E}">
        <p14:creationId xmlns:p14="http://schemas.microsoft.com/office/powerpoint/2010/main" val="41161372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peak velocity in each environment (y axis) with respect to trial number (x axis) </a:t>
            </a:r>
          </a:p>
        </p:txBody>
      </p:sp>
      <p:sp>
        <p:nvSpPr>
          <p:cNvPr id="4" name="Slide Number Placeholder 3"/>
          <p:cNvSpPr>
            <a:spLocks noGrp="1"/>
          </p:cNvSpPr>
          <p:nvPr>
            <p:ph type="sldNum" sz="quarter" idx="5"/>
          </p:nvPr>
        </p:nvSpPr>
        <p:spPr/>
        <p:txBody>
          <a:bodyPr/>
          <a:lstStyle/>
          <a:p>
            <a:fld id="{86EAD411-B4E9-4D3D-A7FE-E5CE3B1FDD41}" type="slidenum">
              <a:rPr lang="en-US" smtClean="0"/>
              <a:t>64</a:t>
            </a:fld>
            <a:endParaRPr lang="en-US"/>
          </a:p>
        </p:txBody>
      </p:sp>
    </p:spTree>
    <p:extLst>
      <p:ext uri="{BB962C8B-B14F-4D97-AF65-F5344CB8AC3E}">
        <p14:creationId xmlns:p14="http://schemas.microsoft.com/office/powerpoint/2010/main" val="16553330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t>
            </a:r>
            <a:r>
              <a:rPr lang="en-US" dirty="0" err="1"/>
              <a:t>behaviour</a:t>
            </a:r>
            <a:r>
              <a:rPr lang="en-US" dirty="0"/>
              <a:t> in the low effort environment </a:t>
            </a:r>
          </a:p>
        </p:txBody>
      </p:sp>
      <p:sp>
        <p:nvSpPr>
          <p:cNvPr id="4" name="Slide Number Placeholder 3"/>
          <p:cNvSpPr>
            <a:spLocks noGrp="1"/>
          </p:cNvSpPr>
          <p:nvPr>
            <p:ph type="sldNum" sz="quarter" idx="5"/>
          </p:nvPr>
        </p:nvSpPr>
        <p:spPr/>
        <p:txBody>
          <a:bodyPr/>
          <a:lstStyle/>
          <a:p>
            <a:fld id="{86EAD411-B4E9-4D3D-A7FE-E5CE3B1FDD41}" type="slidenum">
              <a:rPr lang="en-US" smtClean="0"/>
              <a:t>65</a:t>
            </a:fld>
            <a:endParaRPr lang="en-US"/>
          </a:p>
        </p:txBody>
      </p:sp>
    </p:spTree>
    <p:extLst>
      <p:ext uri="{BB962C8B-B14F-4D97-AF65-F5344CB8AC3E}">
        <p14:creationId xmlns:p14="http://schemas.microsoft.com/office/powerpoint/2010/main" val="37607312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that to </a:t>
            </a:r>
            <a:r>
              <a:rPr lang="en-US" dirty="0" err="1"/>
              <a:t>pv</a:t>
            </a:r>
            <a:r>
              <a:rPr lang="en-US" dirty="0"/>
              <a:t> in the high effort environment. </a:t>
            </a:r>
          </a:p>
          <a:p>
            <a:endParaRPr lang="en-US" dirty="0"/>
          </a:p>
          <a:p>
            <a:endParaRPr lang="en-US" dirty="0"/>
          </a:p>
          <a:p>
            <a:r>
              <a:rPr lang="en-US" dirty="0"/>
              <a:t>In words/text say low and high effort (add the words low and high effort) </a:t>
            </a:r>
          </a:p>
        </p:txBody>
      </p:sp>
      <p:sp>
        <p:nvSpPr>
          <p:cNvPr id="4" name="Slide Number Placeholder 3"/>
          <p:cNvSpPr>
            <a:spLocks noGrp="1"/>
          </p:cNvSpPr>
          <p:nvPr>
            <p:ph type="sldNum" sz="quarter" idx="5"/>
          </p:nvPr>
        </p:nvSpPr>
        <p:spPr/>
        <p:txBody>
          <a:bodyPr/>
          <a:lstStyle/>
          <a:p>
            <a:fld id="{86EAD411-B4E9-4D3D-A7FE-E5CE3B1FDD41}" type="slidenum">
              <a:rPr lang="en-US" smtClean="0"/>
              <a:t>66</a:t>
            </a:fld>
            <a:endParaRPr lang="en-US"/>
          </a:p>
        </p:txBody>
      </p:sp>
    </p:spTree>
    <p:extLst>
      <p:ext uri="{BB962C8B-B14F-4D97-AF65-F5344CB8AC3E}">
        <p14:creationId xmlns:p14="http://schemas.microsoft.com/office/powerpoint/2010/main" val="38078972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probe trials , we see first that within environment there is an effect of immediate mass on PV. Subjects sense the change in mass and modulate vigor accordingly. Focusing on the probe trials alone, we additionally see that despite the effect of immediate mass , probe trials in the low effort environment may on average be faster</a:t>
            </a:r>
          </a:p>
        </p:txBody>
      </p:sp>
      <p:sp>
        <p:nvSpPr>
          <p:cNvPr id="4" name="Slide Number Placeholder 3"/>
          <p:cNvSpPr>
            <a:spLocks noGrp="1"/>
          </p:cNvSpPr>
          <p:nvPr>
            <p:ph type="sldNum" sz="quarter" idx="5"/>
          </p:nvPr>
        </p:nvSpPr>
        <p:spPr/>
        <p:txBody>
          <a:bodyPr/>
          <a:lstStyle/>
          <a:p>
            <a:fld id="{86EAD411-B4E9-4D3D-A7FE-E5CE3B1FDD41}" type="slidenum">
              <a:rPr lang="en-US" smtClean="0"/>
              <a:t>67</a:t>
            </a:fld>
            <a:endParaRPr lang="en-US"/>
          </a:p>
        </p:txBody>
      </p:sp>
    </p:spTree>
    <p:extLst>
      <p:ext uri="{BB962C8B-B14F-4D97-AF65-F5344CB8AC3E}">
        <p14:creationId xmlns:p14="http://schemas.microsoft.com/office/powerpoint/2010/main" val="10683644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change with respect to mass overall. </a:t>
            </a:r>
          </a:p>
        </p:txBody>
      </p:sp>
      <p:sp>
        <p:nvSpPr>
          <p:cNvPr id="4" name="Slide Number Placeholder 3"/>
          <p:cNvSpPr>
            <a:spLocks noGrp="1"/>
          </p:cNvSpPr>
          <p:nvPr>
            <p:ph type="sldNum" sz="quarter" idx="5"/>
          </p:nvPr>
        </p:nvSpPr>
        <p:spPr/>
        <p:txBody>
          <a:bodyPr/>
          <a:lstStyle/>
          <a:p>
            <a:fld id="{86EAD411-B4E9-4D3D-A7FE-E5CE3B1FDD41}" type="slidenum">
              <a:rPr lang="en-US" smtClean="0"/>
              <a:t>68</a:t>
            </a:fld>
            <a:endParaRPr lang="en-US"/>
          </a:p>
        </p:txBody>
      </p:sp>
    </p:spTree>
    <p:extLst>
      <p:ext uri="{BB962C8B-B14F-4D97-AF65-F5344CB8AC3E}">
        <p14:creationId xmlns:p14="http://schemas.microsoft.com/office/powerpoint/2010/main" val="29142874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exactly the same trends within env</a:t>
            </a:r>
          </a:p>
        </p:txBody>
      </p:sp>
      <p:sp>
        <p:nvSpPr>
          <p:cNvPr id="4" name="Slide Number Placeholder 3"/>
          <p:cNvSpPr>
            <a:spLocks noGrp="1"/>
          </p:cNvSpPr>
          <p:nvPr>
            <p:ph type="sldNum" sz="quarter" idx="5"/>
          </p:nvPr>
        </p:nvSpPr>
        <p:spPr/>
        <p:txBody>
          <a:bodyPr/>
          <a:lstStyle/>
          <a:p>
            <a:fld id="{86EAD411-B4E9-4D3D-A7FE-E5CE3B1FDD41}" type="slidenum">
              <a:rPr lang="en-US" smtClean="0"/>
              <a:t>69</a:t>
            </a:fld>
            <a:endParaRPr lang="en-US"/>
          </a:p>
        </p:txBody>
      </p:sp>
    </p:spTree>
    <p:extLst>
      <p:ext uri="{BB962C8B-B14F-4D97-AF65-F5344CB8AC3E}">
        <p14:creationId xmlns:p14="http://schemas.microsoft.com/office/powerpoint/2010/main" val="29698008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critically, we see that in those probe trials, changes happen with respect to environment effort. </a:t>
            </a:r>
          </a:p>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70</a:t>
            </a:fld>
            <a:endParaRPr lang="en-US"/>
          </a:p>
        </p:txBody>
      </p:sp>
    </p:spTree>
    <p:extLst>
      <p:ext uri="{BB962C8B-B14F-4D97-AF65-F5344CB8AC3E}">
        <p14:creationId xmlns:p14="http://schemas.microsoft.com/office/powerpoint/2010/main" val="64529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here, we are going to consider whether the quality of the environment in which you are moving change the vigor of your movement? </a:t>
            </a:r>
          </a:p>
        </p:txBody>
      </p:sp>
      <p:sp>
        <p:nvSpPr>
          <p:cNvPr id="4" name="Slide Number Placeholder 3"/>
          <p:cNvSpPr>
            <a:spLocks noGrp="1"/>
          </p:cNvSpPr>
          <p:nvPr>
            <p:ph type="sldNum" sz="quarter" idx="5"/>
          </p:nvPr>
        </p:nvSpPr>
        <p:spPr/>
        <p:txBody>
          <a:bodyPr/>
          <a:lstStyle/>
          <a:p>
            <a:fld id="{86EAD411-B4E9-4D3D-A7FE-E5CE3B1FDD41}" type="slidenum">
              <a:rPr lang="en-US" smtClean="0"/>
              <a:t>7</a:t>
            </a:fld>
            <a:endParaRPr lang="en-US"/>
          </a:p>
        </p:txBody>
      </p:sp>
    </p:spTree>
    <p:extLst>
      <p:ext uri="{BB962C8B-B14F-4D97-AF65-F5344CB8AC3E}">
        <p14:creationId xmlns:p14="http://schemas.microsoft.com/office/powerpoint/2010/main" val="41929075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Visualizing travel duration effects with respect to mass</a:t>
            </a:r>
          </a:p>
        </p:txBody>
      </p:sp>
      <p:sp>
        <p:nvSpPr>
          <p:cNvPr id="4" name="Slide Number Placeholder 3"/>
          <p:cNvSpPr>
            <a:spLocks noGrp="1"/>
          </p:cNvSpPr>
          <p:nvPr>
            <p:ph type="sldNum" sz="quarter" idx="5"/>
          </p:nvPr>
        </p:nvSpPr>
        <p:spPr/>
        <p:txBody>
          <a:bodyPr/>
          <a:lstStyle/>
          <a:p>
            <a:fld id="{86EAD411-B4E9-4D3D-A7FE-E5CE3B1FDD41}" type="slidenum">
              <a:rPr lang="en-US" smtClean="0"/>
              <a:t>71</a:t>
            </a:fld>
            <a:endParaRPr lang="en-US"/>
          </a:p>
        </p:txBody>
      </p:sp>
    </p:spTree>
    <p:extLst>
      <p:ext uri="{BB962C8B-B14F-4D97-AF65-F5344CB8AC3E}">
        <p14:creationId xmlns:p14="http://schemas.microsoft.com/office/powerpoint/2010/main" val="38175237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very similar </a:t>
            </a:r>
            <a:r>
              <a:rPr lang="en-US" dirty="0" err="1"/>
              <a:t>behaviour</a:t>
            </a:r>
            <a:r>
              <a:rPr lang="en-US" dirty="0"/>
              <a:t>. Subjects not only slow down with added immediate mass, but with change in environment effort, they accordingly modulate their peak velocity as well as travel duration.</a:t>
            </a:r>
          </a:p>
          <a:p>
            <a:endParaRPr lang="en-US" dirty="0"/>
          </a:p>
          <a:p>
            <a:r>
              <a:rPr lang="en-US" dirty="0"/>
              <a:t>Add text : subjects modulated vigor according to effort on current trials and also due to history of effort. </a:t>
            </a:r>
          </a:p>
        </p:txBody>
      </p:sp>
      <p:sp>
        <p:nvSpPr>
          <p:cNvPr id="4" name="Slide Number Placeholder 3"/>
          <p:cNvSpPr>
            <a:spLocks noGrp="1"/>
          </p:cNvSpPr>
          <p:nvPr>
            <p:ph type="sldNum" sz="quarter" idx="5"/>
          </p:nvPr>
        </p:nvSpPr>
        <p:spPr/>
        <p:txBody>
          <a:bodyPr/>
          <a:lstStyle/>
          <a:p>
            <a:fld id="{86EAD411-B4E9-4D3D-A7FE-E5CE3B1FDD41}" type="slidenum">
              <a:rPr lang="en-US" smtClean="0"/>
              <a:t>72</a:t>
            </a:fld>
            <a:endParaRPr lang="en-US"/>
          </a:p>
        </p:txBody>
      </p:sp>
    </p:spTree>
    <p:extLst>
      <p:ext uri="{BB962C8B-B14F-4D97-AF65-F5344CB8AC3E}">
        <p14:creationId xmlns:p14="http://schemas.microsoft.com/office/powerpoint/2010/main" val="28915974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very similar </a:t>
            </a:r>
            <a:r>
              <a:rPr lang="en-US" dirty="0" err="1"/>
              <a:t>behaviour</a:t>
            </a:r>
            <a:r>
              <a:rPr lang="en-US" dirty="0"/>
              <a:t>. Subjects not only slow down with added immediate mass, but with change in environment effort, they accordingly modulate their peak velocity as well as travel duration.</a:t>
            </a:r>
          </a:p>
          <a:p>
            <a:endParaRPr lang="en-US" dirty="0"/>
          </a:p>
          <a:p>
            <a:r>
              <a:rPr lang="en-US" dirty="0"/>
              <a:t>Add text : subjects modulated vigor according to effort on current trials and also due to history of effort. </a:t>
            </a:r>
          </a:p>
          <a:p>
            <a:endParaRPr lang="en-US" dirty="0"/>
          </a:p>
          <a:p>
            <a:r>
              <a:rPr lang="en-US" dirty="0"/>
              <a:t>Gary : make the text below as white on black </a:t>
            </a:r>
          </a:p>
        </p:txBody>
      </p:sp>
      <p:sp>
        <p:nvSpPr>
          <p:cNvPr id="4" name="Slide Number Placeholder 3"/>
          <p:cNvSpPr>
            <a:spLocks noGrp="1"/>
          </p:cNvSpPr>
          <p:nvPr>
            <p:ph type="sldNum" sz="quarter" idx="5"/>
          </p:nvPr>
        </p:nvSpPr>
        <p:spPr/>
        <p:txBody>
          <a:bodyPr/>
          <a:lstStyle/>
          <a:p>
            <a:fld id="{86EAD411-B4E9-4D3D-A7FE-E5CE3B1FDD41}" type="slidenum">
              <a:rPr lang="en-US" smtClean="0"/>
              <a:t>73</a:t>
            </a:fld>
            <a:endParaRPr lang="en-US"/>
          </a:p>
        </p:txBody>
      </p:sp>
    </p:spTree>
    <p:extLst>
      <p:ext uri="{BB962C8B-B14F-4D97-AF65-F5344CB8AC3E}">
        <p14:creationId xmlns:p14="http://schemas.microsoft.com/office/powerpoint/2010/main" val="10584429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74</a:t>
            </a:fld>
            <a:endParaRPr lang="en-US"/>
          </a:p>
        </p:txBody>
      </p:sp>
    </p:spTree>
    <p:extLst>
      <p:ext uri="{BB962C8B-B14F-4D97-AF65-F5344CB8AC3E}">
        <p14:creationId xmlns:p14="http://schemas.microsoft.com/office/powerpoint/2010/main" val="41860209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it comes to movement vigor, we find that after a history of low effort subjects do increase their vigor</a:t>
            </a:r>
          </a:p>
          <a:p>
            <a:endParaRPr lang="en-US" dirty="0"/>
          </a:p>
          <a:p>
            <a:endParaRPr lang="en-US" dirty="0"/>
          </a:p>
          <a:p>
            <a:r>
              <a:rPr lang="en-US" dirty="0"/>
              <a:t>Despite identical immediate effort requirements .</a:t>
            </a:r>
          </a:p>
        </p:txBody>
      </p:sp>
      <p:sp>
        <p:nvSpPr>
          <p:cNvPr id="4" name="Slide Number Placeholder 3"/>
          <p:cNvSpPr>
            <a:spLocks noGrp="1"/>
          </p:cNvSpPr>
          <p:nvPr>
            <p:ph type="sldNum" sz="quarter" idx="5"/>
          </p:nvPr>
        </p:nvSpPr>
        <p:spPr/>
        <p:txBody>
          <a:bodyPr/>
          <a:lstStyle/>
          <a:p>
            <a:fld id="{86EAD411-B4E9-4D3D-A7FE-E5CE3B1FDD41}" type="slidenum">
              <a:rPr lang="en-US" smtClean="0"/>
              <a:t>75</a:t>
            </a:fld>
            <a:endParaRPr lang="en-US"/>
          </a:p>
        </p:txBody>
      </p:sp>
    </p:spTree>
    <p:extLst>
      <p:ext uri="{BB962C8B-B14F-4D97-AF65-F5344CB8AC3E}">
        <p14:creationId xmlns:p14="http://schemas.microsoft.com/office/powerpoint/2010/main" val="9563044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look at the effect of environment effort on harvest behavior. </a:t>
            </a:r>
          </a:p>
          <a:p>
            <a:endParaRPr lang="en-US" dirty="0"/>
          </a:p>
          <a:p>
            <a:r>
              <a:rPr lang="en-US" dirty="0"/>
              <a:t>Gary: disconnect between the harvest duration and what ramp up and giving up ; change the wording to reflect patch residency </a:t>
            </a:r>
          </a:p>
        </p:txBody>
      </p:sp>
      <p:sp>
        <p:nvSpPr>
          <p:cNvPr id="4" name="Slide Number Placeholder 3"/>
          <p:cNvSpPr>
            <a:spLocks noGrp="1"/>
          </p:cNvSpPr>
          <p:nvPr>
            <p:ph type="sldNum" sz="quarter" idx="5"/>
          </p:nvPr>
        </p:nvSpPr>
        <p:spPr/>
        <p:txBody>
          <a:bodyPr/>
          <a:lstStyle/>
          <a:p>
            <a:fld id="{86EAD411-B4E9-4D3D-A7FE-E5CE3B1FDD41}" type="slidenum">
              <a:rPr lang="en-US" smtClean="0"/>
              <a:t>76</a:t>
            </a:fld>
            <a:endParaRPr lang="en-US"/>
          </a:p>
        </p:txBody>
      </p:sp>
    </p:spTree>
    <p:extLst>
      <p:ext uri="{BB962C8B-B14F-4D97-AF65-F5344CB8AC3E}">
        <p14:creationId xmlns:p14="http://schemas.microsoft.com/office/powerpoint/2010/main" val="13192157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considered whether the absolute number of berries harvested changed due to environment effort. </a:t>
            </a:r>
          </a:p>
          <a:p>
            <a:r>
              <a:rPr lang="en-US" dirty="0"/>
              <a:t>At the absolute berry count level, we expect subjects to collect more berries per patch in the high effort env. Remember, subjects need to maintain force at 30 N &lt; point to fig&gt;</a:t>
            </a:r>
          </a:p>
          <a:p>
            <a:endParaRPr lang="en-US" dirty="0"/>
          </a:p>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77</a:t>
            </a:fld>
            <a:endParaRPr lang="en-US"/>
          </a:p>
        </p:txBody>
      </p:sp>
    </p:spTree>
    <p:extLst>
      <p:ext uri="{BB962C8B-B14F-4D97-AF65-F5344CB8AC3E}">
        <p14:creationId xmlns:p14="http://schemas.microsoft.com/office/powerpoint/2010/main" val="7491891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there was no significant effect of environment effect on count of berries. </a:t>
            </a:r>
          </a:p>
        </p:txBody>
      </p:sp>
      <p:sp>
        <p:nvSpPr>
          <p:cNvPr id="4" name="Slide Number Placeholder 3"/>
          <p:cNvSpPr>
            <a:spLocks noGrp="1"/>
          </p:cNvSpPr>
          <p:nvPr>
            <p:ph type="sldNum" sz="quarter" idx="5"/>
          </p:nvPr>
        </p:nvSpPr>
        <p:spPr/>
        <p:txBody>
          <a:bodyPr/>
          <a:lstStyle/>
          <a:p>
            <a:fld id="{86EAD411-B4E9-4D3D-A7FE-E5CE3B1FDD41}" type="slidenum">
              <a:rPr lang="en-US" smtClean="0"/>
              <a:t>78</a:t>
            </a:fld>
            <a:endParaRPr lang="en-US"/>
          </a:p>
        </p:txBody>
      </p:sp>
    </p:spTree>
    <p:extLst>
      <p:ext uri="{BB962C8B-B14F-4D97-AF65-F5344CB8AC3E}">
        <p14:creationId xmlns:p14="http://schemas.microsoft.com/office/powerpoint/2010/main" val="13061609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decided to zoom out and consider what entails harvesting of rewards by subjects </a:t>
            </a:r>
          </a:p>
        </p:txBody>
      </p:sp>
      <p:sp>
        <p:nvSpPr>
          <p:cNvPr id="4" name="Slide Number Placeholder 3"/>
          <p:cNvSpPr>
            <a:spLocks noGrp="1"/>
          </p:cNvSpPr>
          <p:nvPr>
            <p:ph type="sldNum" sz="quarter" idx="5"/>
          </p:nvPr>
        </p:nvSpPr>
        <p:spPr/>
        <p:txBody>
          <a:bodyPr/>
          <a:lstStyle/>
          <a:p>
            <a:fld id="{86EAD411-B4E9-4D3D-A7FE-E5CE3B1FDD41}" type="slidenum">
              <a:rPr lang="en-US" smtClean="0"/>
              <a:t>79</a:t>
            </a:fld>
            <a:endParaRPr lang="en-US"/>
          </a:p>
        </p:txBody>
      </p:sp>
    </p:spTree>
    <p:extLst>
      <p:ext uri="{BB962C8B-B14F-4D97-AF65-F5344CB8AC3E}">
        <p14:creationId xmlns:p14="http://schemas.microsoft.com/office/powerpoint/2010/main" val="39443444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&lt;bring in ramp up phase&gt; </a:t>
            </a:r>
          </a:p>
          <a:p>
            <a:endParaRPr lang="en-US" dirty="0"/>
          </a:p>
          <a:p>
            <a:r>
              <a:rPr lang="en-US" dirty="0"/>
              <a:t>How quickly do you begin to harvest reward? </a:t>
            </a:r>
          </a:p>
        </p:txBody>
      </p:sp>
      <p:sp>
        <p:nvSpPr>
          <p:cNvPr id="4" name="Slide Number Placeholder 3"/>
          <p:cNvSpPr>
            <a:spLocks noGrp="1"/>
          </p:cNvSpPr>
          <p:nvPr>
            <p:ph type="sldNum" sz="quarter" idx="5"/>
          </p:nvPr>
        </p:nvSpPr>
        <p:spPr/>
        <p:txBody>
          <a:bodyPr/>
          <a:lstStyle/>
          <a:p>
            <a:fld id="{86EAD411-B4E9-4D3D-A7FE-E5CE3B1FDD41}" type="slidenum">
              <a:rPr lang="en-US" smtClean="0"/>
              <a:t>80</a:t>
            </a:fld>
            <a:endParaRPr lang="en-US"/>
          </a:p>
        </p:txBody>
      </p:sp>
    </p:spTree>
    <p:extLst>
      <p:ext uri="{BB962C8B-B14F-4D97-AF65-F5344CB8AC3E}">
        <p14:creationId xmlns:p14="http://schemas.microsoft.com/office/powerpoint/2010/main" val="1488916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answers, we turn to optimal foraging theory, a branch of ecology that studies how animals behave when they’re foraging for food in a habitat? </a:t>
            </a:r>
          </a:p>
        </p:txBody>
      </p:sp>
      <p:sp>
        <p:nvSpPr>
          <p:cNvPr id="4" name="Slide Number Placeholder 3"/>
          <p:cNvSpPr>
            <a:spLocks noGrp="1"/>
          </p:cNvSpPr>
          <p:nvPr>
            <p:ph type="sldNum" sz="quarter" idx="5"/>
          </p:nvPr>
        </p:nvSpPr>
        <p:spPr/>
        <p:txBody>
          <a:bodyPr/>
          <a:lstStyle/>
          <a:p>
            <a:fld id="{86EAD411-B4E9-4D3D-A7FE-E5CE3B1FDD41}" type="slidenum">
              <a:rPr lang="en-US" smtClean="0"/>
              <a:t>8</a:t>
            </a:fld>
            <a:endParaRPr lang="en-US"/>
          </a:p>
        </p:txBody>
      </p:sp>
    </p:spTree>
    <p:extLst>
      <p:ext uri="{BB962C8B-B14F-4D97-AF65-F5344CB8AC3E}">
        <p14:creationId xmlns:p14="http://schemas.microsoft.com/office/powerpoint/2010/main" val="22597786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two metrics to quantify ramp up </a:t>
            </a:r>
            <a:r>
              <a:rPr lang="en-US" dirty="0" err="1"/>
              <a:t>behaviour</a:t>
            </a:r>
            <a:r>
              <a:rPr lang="en-US" dirty="0"/>
              <a:t> &lt;&gt;</a:t>
            </a:r>
          </a:p>
        </p:txBody>
      </p:sp>
      <p:sp>
        <p:nvSpPr>
          <p:cNvPr id="4" name="Slide Number Placeholder 3"/>
          <p:cNvSpPr>
            <a:spLocks noGrp="1"/>
          </p:cNvSpPr>
          <p:nvPr>
            <p:ph type="sldNum" sz="quarter" idx="5"/>
          </p:nvPr>
        </p:nvSpPr>
        <p:spPr/>
        <p:txBody>
          <a:bodyPr/>
          <a:lstStyle/>
          <a:p>
            <a:fld id="{86EAD411-B4E9-4D3D-A7FE-E5CE3B1FDD41}" type="slidenum">
              <a:rPr lang="en-US" smtClean="0"/>
              <a:t>81</a:t>
            </a:fld>
            <a:endParaRPr lang="en-US"/>
          </a:p>
        </p:txBody>
      </p:sp>
    </p:spTree>
    <p:extLst>
      <p:ext uri="{BB962C8B-B14F-4D97-AF65-F5344CB8AC3E}">
        <p14:creationId xmlns:p14="http://schemas.microsoft.com/office/powerpoint/2010/main" val="11604944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two metrics to quantify ramp up </a:t>
            </a:r>
            <a:r>
              <a:rPr lang="en-US" dirty="0" err="1"/>
              <a:t>behaviour</a:t>
            </a:r>
            <a:r>
              <a:rPr lang="en-US" dirty="0"/>
              <a:t> &lt;&gt;</a:t>
            </a:r>
          </a:p>
        </p:txBody>
      </p:sp>
      <p:sp>
        <p:nvSpPr>
          <p:cNvPr id="4" name="Slide Number Placeholder 3"/>
          <p:cNvSpPr>
            <a:spLocks noGrp="1"/>
          </p:cNvSpPr>
          <p:nvPr>
            <p:ph type="sldNum" sz="quarter" idx="5"/>
          </p:nvPr>
        </p:nvSpPr>
        <p:spPr/>
        <p:txBody>
          <a:bodyPr/>
          <a:lstStyle/>
          <a:p>
            <a:fld id="{86EAD411-B4E9-4D3D-A7FE-E5CE3B1FDD41}" type="slidenum">
              <a:rPr lang="en-US" smtClean="0"/>
              <a:t>82</a:t>
            </a:fld>
            <a:endParaRPr lang="en-US"/>
          </a:p>
        </p:txBody>
      </p:sp>
    </p:spTree>
    <p:extLst>
      <p:ext uri="{BB962C8B-B14F-4D97-AF65-F5344CB8AC3E}">
        <p14:creationId xmlns:p14="http://schemas.microsoft.com/office/powerpoint/2010/main" val="2424036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two metrics to quantify ramp up </a:t>
            </a:r>
            <a:r>
              <a:rPr lang="en-US" dirty="0" err="1"/>
              <a:t>behaviour</a:t>
            </a:r>
            <a:r>
              <a:rPr lang="en-US" dirty="0"/>
              <a:t> &lt;&gt;</a:t>
            </a:r>
          </a:p>
          <a:p>
            <a:endParaRPr lang="en-US" dirty="0"/>
          </a:p>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83</a:t>
            </a:fld>
            <a:endParaRPr lang="en-US"/>
          </a:p>
        </p:txBody>
      </p:sp>
    </p:spTree>
    <p:extLst>
      <p:ext uri="{BB962C8B-B14F-4D97-AF65-F5344CB8AC3E}">
        <p14:creationId xmlns:p14="http://schemas.microsoft.com/office/powerpoint/2010/main" val="1142171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we look at the effect of environment effort by focusing on those probe trials. </a:t>
            </a:r>
          </a:p>
        </p:txBody>
      </p:sp>
      <p:sp>
        <p:nvSpPr>
          <p:cNvPr id="4" name="Slide Number Placeholder 3"/>
          <p:cNvSpPr>
            <a:spLocks noGrp="1"/>
          </p:cNvSpPr>
          <p:nvPr>
            <p:ph type="sldNum" sz="quarter" idx="5"/>
          </p:nvPr>
        </p:nvSpPr>
        <p:spPr/>
        <p:txBody>
          <a:bodyPr/>
          <a:lstStyle/>
          <a:p>
            <a:fld id="{86EAD411-B4E9-4D3D-A7FE-E5CE3B1FDD41}" type="slidenum">
              <a:rPr lang="en-US" smtClean="0"/>
              <a:t>84</a:t>
            </a:fld>
            <a:endParaRPr lang="en-US"/>
          </a:p>
        </p:txBody>
      </p:sp>
    </p:spTree>
    <p:extLst>
      <p:ext uri="{BB962C8B-B14F-4D97-AF65-F5344CB8AC3E}">
        <p14:creationId xmlns:p14="http://schemas.microsoft.com/office/powerpoint/2010/main" val="34921764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both peak force rate and well as ramp up duration. </a:t>
            </a:r>
          </a:p>
        </p:txBody>
      </p:sp>
      <p:sp>
        <p:nvSpPr>
          <p:cNvPr id="4" name="Slide Number Placeholder 3"/>
          <p:cNvSpPr>
            <a:spLocks noGrp="1"/>
          </p:cNvSpPr>
          <p:nvPr>
            <p:ph type="sldNum" sz="quarter" idx="5"/>
          </p:nvPr>
        </p:nvSpPr>
        <p:spPr/>
        <p:txBody>
          <a:bodyPr/>
          <a:lstStyle/>
          <a:p>
            <a:fld id="{86EAD411-B4E9-4D3D-A7FE-E5CE3B1FDD41}" type="slidenum">
              <a:rPr lang="en-US" smtClean="0"/>
              <a:t>85</a:t>
            </a:fld>
            <a:endParaRPr lang="en-US"/>
          </a:p>
        </p:txBody>
      </p:sp>
    </p:spTree>
    <p:extLst>
      <p:ext uri="{BB962C8B-B14F-4D97-AF65-F5344CB8AC3E}">
        <p14:creationId xmlns:p14="http://schemas.microsoft.com/office/powerpoint/2010/main" val="11946200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Alaa: I did not add the profiles here since I haven’t added profiles for vigor (moved to backup section) to maintain symmetry, </a:t>
            </a:r>
          </a:p>
        </p:txBody>
      </p:sp>
      <p:sp>
        <p:nvSpPr>
          <p:cNvPr id="4" name="Slide Number Placeholder 3"/>
          <p:cNvSpPr>
            <a:spLocks noGrp="1"/>
          </p:cNvSpPr>
          <p:nvPr>
            <p:ph type="sldNum" sz="quarter" idx="5"/>
          </p:nvPr>
        </p:nvSpPr>
        <p:spPr/>
        <p:txBody>
          <a:bodyPr/>
          <a:lstStyle/>
          <a:p>
            <a:fld id="{86EAD411-B4E9-4D3D-A7FE-E5CE3B1FDD41}" type="slidenum">
              <a:rPr lang="en-US" smtClean="0"/>
              <a:t>86</a:t>
            </a:fld>
            <a:endParaRPr lang="en-US"/>
          </a:p>
        </p:txBody>
      </p:sp>
    </p:spTree>
    <p:extLst>
      <p:ext uri="{BB962C8B-B14F-4D97-AF65-F5344CB8AC3E}">
        <p14:creationId xmlns:p14="http://schemas.microsoft.com/office/powerpoint/2010/main" val="34908415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same thing with metrics and protocol figure to show that you’re comparing between probe trials </a:t>
            </a:r>
          </a:p>
        </p:txBody>
      </p:sp>
      <p:sp>
        <p:nvSpPr>
          <p:cNvPr id="4" name="Slide Number Placeholder 3"/>
          <p:cNvSpPr>
            <a:spLocks noGrp="1"/>
          </p:cNvSpPr>
          <p:nvPr>
            <p:ph type="sldNum" sz="quarter" idx="5"/>
          </p:nvPr>
        </p:nvSpPr>
        <p:spPr/>
        <p:txBody>
          <a:bodyPr/>
          <a:lstStyle/>
          <a:p>
            <a:fld id="{86EAD411-B4E9-4D3D-A7FE-E5CE3B1FDD41}" type="slidenum">
              <a:rPr lang="en-US" smtClean="0"/>
              <a:t>87</a:t>
            </a:fld>
            <a:endParaRPr lang="en-US"/>
          </a:p>
        </p:txBody>
      </p:sp>
    </p:spTree>
    <p:extLst>
      <p:ext uri="{BB962C8B-B14F-4D97-AF65-F5344CB8AC3E}">
        <p14:creationId xmlns:p14="http://schemas.microsoft.com/office/powerpoint/2010/main" val="12058177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88</a:t>
            </a:fld>
            <a:endParaRPr lang="en-US"/>
          </a:p>
        </p:txBody>
      </p:sp>
    </p:spTree>
    <p:extLst>
      <p:ext uri="{BB962C8B-B14F-4D97-AF65-F5344CB8AC3E}">
        <p14:creationId xmlns:p14="http://schemas.microsoft.com/office/powerpoint/2010/main" val="8995034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89</a:t>
            </a:fld>
            <a:endParaRPr lang="en-US"/>
          </a:p>
        </p:txBody>
      </p:sp>
    </p:spTree>
    <p:extLst>
      <p:ext uri="{BB962C8B-B14F-4D97-AF65-F5344CB8AC3E}">
        <p14:creationId xmlns:p14="http://schemas.microsoft.com/office/powerpoint/2010/main" val="18889242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back to our hypothesis- even though we did not the an effect on the absolute berry count, we did find that environment effort expenditure modulated other decisions subjects made while harvesting within a patch. </a:t>
            </a:r>
          </a:p>
        </p:txBody>
      </p:sp>
      <p:sp>
        <p:nvSpPr>
          <p:cNvPr id="4" name="Slide Number Placeholder 3"/>
          <p:cNvSpPr>
            <a:spLocks noGrp="1"/>
          </p:cNvSpPr>
          <p:nvPr>
            <p:ph type="sldNum" sz="quarter" idx="5"/>
          </p:nvPr>
        </p:nvSpPr>
        <p:spPr/>
        <p:txBody>
          <a:bodyPr/>
          <a:lstStyle/>
          <a:p>
            <a:fld id="{86EAD411-B4E9-4D3D-A7FE-E5CE3B1FDD41}" type="slidenum">
              <a:rPr lang="en-US" smtClean="0"/>
              <a:t>90</a:t>
            </a:fld>
            <a:endParaRPr lang="en-US"/>
          </a:p>
        </p:txBody>
      </p:sp>
    </p:spTree>
    <p:extLst>
      <p:ext uri="{BB962C8B-B14F-4D97-AF65-F5344CB8AC3E}">
        <p14:creationId xmlns:p14="http://schemas.microsoft.com/office/powerpoint/2010/main" val="2848694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these theories consider a </a:t>
            </a:r>
            <a:r>
              <a:rPr lang="en-US" i="1" dirty="0"/>
              <a:t>global </a:t>
            </a:r>
            <a:r>
              <a:rPr lang="en-US" i="0" dirty="0"/>
              <a:t>rate of food capture and how the different </a:t>
            </a:r>
            <a:r>
              <a:rPr lang="en-US" i="0" dirty="0" err="1"/>
              <a:t>behaviours</a:t>
            </a:r>
            <a:r>
              <a:rPr lang="en-US" i="0" dirty="0"/>
              <a:t> affect them. </a:t>
            </a:r>
            <a:endParaRPr lang="en-US" i="1" dirty="0"/>
          </a:p>
        </p:txBody>
      </p:sp>
      <p:sp>
        <p:nvSpPr>
          <p:cNvPr id="4" name="Slide Number Placeholder 3"/>
          <p:cNvSpPr>
            <a:spLocks noGrp="1"/>
          </p:cNvSpPr>
          <p:nvPr>
            <p:ph type="sldNum" sz="quarter" idx="5"/>
          </p:nvPr>
        </p:nvSpPr>
        <p:spPr/>
        <p:txBody>
          <a:bodyPr/>
          <a:lstStyle/>
          <a:p>
            <a:fld id="{86EAD411-B4E9-4D3D-A7FE-E5CE3B1FDD41}" type="slidenum">
              <a:rPr lang="en-US" smtClean="0"/>
              <a:t>9</a:t>
            </a:fld>
            <a:endParaRPr lang="en-US"/>
          </a:p>
        </p:txBody>
      </p:sp>
    </p:spTree>
    <p:extLst>
      <p:ext uri="{BB962C8B-B14F-4D97-AF65-F5344CB8AC3E}">
        <p14:creationId xmlns:p14="http://schemas.microsoft.com/office/powerpoint/2010/main" val="34422318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Subjects decreased their grip ramp up time as well as their giving-up time in the low effort environment. </a:t>
            </a:r>
          </a:p>
        </p:txBody>
      </p:sp>
      <p:sp>
        <p:nvSpPr>
          <p:cNvPr id="4" name="Slide Number Placeholder 3"/>
          <p:cNvSpPr>
            <a:spLocks noGrp="1"/>
          </p:cNvSpPr>
          <p:nvPr>
            <p:ph type="sldNum" sz="quarter" idx="5"/>
          </p:nvPr>
        </p:nvSpPr>
        <p:spPr/>
        <p:txBody>
          <a:bodyPr/>
          <a:lstStyle/>
          <a:p>
            <a:fld id="{86EAD411-B4E9-4D3D-A7FE-E5CE3B1FDD41}" type="slidenum">
              <a:rPr lang="en-US" smtClean="0"/>
              <a:t>91</a:t>
            </a:fld>
            <a:endParaRPr lang="en-US"/>
          </a:p>
        </p:txBody>
      </p:sp>
    </p:spTree>
    <p:extLst>
      <p:ext uri="{BB962C8B-B14F-4D97-AF65-F5344CB8AC3E}">
        <p14:creationId xmlns:p14="http://schemas.microsoft.com/office/powerpoint/2010/main" val="294661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 find that global effort expenditure impacts not just movement vigor, but also decisions relating to gaining reward. </a:t>
            </a:r>
          </a:p>
        </p:txBody>
      </p:sp>
      <p:sp>
        <p:nvSpPr>
          <p:cNvPr id="4" name="Slide Number Placeholder 3"/>
          <p:cNvSpPr>
            <a:spLocks noGrp="1"/>
          </p:cNvSpPr>
          <p:nvPr>
            <p:ph type="sldNum" sz="quarter" idx="5"/>
          </p:nvPr>
        </p:nvSpPr>
        <p:spPr/>
        <p:txBody>
          <a:bodyPr/>
          <a:lstStyle/>
          <a:p>
            <a:fld id="{86EAD411-B4E9-4D3D-A7FE-E5CE3B1FDD41}" type="slidenum">
              <a:rPr lang="en-US" smtClean="0"/>
              <a:t>92</a:t>
            </a:fld>
            <a:endParaRPr lang="en-US"/>
          </a:p>
        </p:txBody>
      </p:sp>
    </p:spTree>
    <p:extLst>
      <p:ext uri="{BB962C8B-B14F-4D97-AF65-F5344CB8AC3E}">
        <p14:creationId xmlns:p14="http://schemas.microsoft.com/office/powerpoint/2010/main" val="3054346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yourselves picking apples in an orchard. It’s a good orchard where it’s relatively easy to pick those apples. So, how long do you stay at one tree before moving on to the next. This type of stay or switch decision has been explored in length in ecology, computational psychology and neuroscience. </a:t>
            </a:r>
          </a:p>
          <a:p>
            <a:r>
              <a:rPr lang="en-US" dirty="0"/>
              <a:t>But let us think about another question: after you decide you’re done with a tree, how fast do you move to the next tree? </a:t>
            </a:r>
          </a:p>
          <a:p>
            <a:endParaRPr lang="en-US" dirty="0"/>
          </a:p>
          <a:p>
            <a:r>
              <a:rPr lang="en-US" dirty="0"/>
              <a:t>Citations of previous foraging literature. </a:t>
            </a:r>
          </a:p>
        </p:txBody>
      </p:sp>
      <p:sp>
        <p:nvSpPr>
          <p:cNvPr id="4" name="Slide Number Placeholder 3"/>
          <p:cNvSpPr>
            <a:spLocks noGrp="1"/>
          </p:cNvSpPr>
          <p:nvPr>
            <p:ph type="sldNum" sz="quarter" idx="10"/>
          </p:nvPr>
        </p:nvSpPr>
        <p:spPr/>
        <p:txBody>
          <a:bodyPr/>
          <a:lstStyle/>
          <a:p>
            <a:fld id="{34897325-F290-4ABF-A352-447482B5EB37}" type="slidenum">
              <a:rPr lang="en-US" smtClean="0"/>
              <a:t>93</a:t>
            </a:fld>
            <a:endParaRPr lang="en-US"/>
          </a:p>
        </p:txBody>
      </p:sp>
    </p:spTree>
    <p:extLst>
      <p:ext uri="{BB962C8B-B14F-4D97-AF65-F5344CB8AC3E}">
        <p14:creationId xmlns:p14="http://schemas.microsoft.com/office/powerpoint/2010/main" val="13523745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&lt;run through it quickly&gt;</a:t>
            </a:r>
          </a:p>
          <a:p>
            <a:endParaRPr lang="en-US" dirty="0"/>
          </a:p>
          <a:p>
            <a:pPr marL="171450" indent="-171450">
              <a:buFontTx/>
              <a:buChar char="-"/>
            </a:pPr>
            <a:r>
              <a:rPr lang="en-US" dirty="0"/>
              <a:t>How are other ways to modulate global rate?</a:t>
            </a:r>
          </a:p>
          <a:p>
            <a:pPr marL="171450" indent="-171450">
              <a:buFontTx/>
              <a:buChar char="-"/>
            </a:pPr>
            <a:r>
              <a:rPr lang="en-US" dirty="0"/>
              <a:t>How is </a:t>
            </a:r>
            <a:r>
              <a:rPr lang="en-US" dirty="0" err="1"/>
              <a:t>Jbar</a:t>
            </a:r>
            <a:r>
              <a:rPr lang="en-US" dirty="0"/>
              <a:t> updated?</a:t>
            </a:r>
          </a:p>
        </p:txBody>
      </p:sp>
      <p:sp>
        <p:nvSpPr>
          <p:cNvPr id="4" name="Slide Number Placeholder 3"/>
          <p:cNvSpPr>
            <a:spLocks noGrp="1"/>
          </p:cNvSpPr>
          <p:nvPr>
            <p:ph type="sldNum" sz="quarter" idx="5"/>
          </p:nvPr>
        </p:nvSpPr>
        <p:spPr/>
        <p:txBody>
          <a:bodyPr/>
          <a:lstStyle/>
          <a:p>
            <a:fld id="{86EAD411-B4E9-4D3D-A7FE-E5CE3B1FDD41}" type="slidenum">
              <a:rPr lang="en-US" smtClean="0"/>
              <a:t>94</a:t>
            </a:fld>
            <a:endParaRPr lang="en-US"/>
          </a:p>
        </p:txBody>
      </p:sp>
    </p:spTree>
    <p:extLst>
      <p:ext uri="{BB962C8B-B14F-4D97-AF65-F5344CB8AC3E}">
        <p14:creationId xmlns:p14="http://schemas.microsoft.com/office/powerpoint/2010/main" val="40496570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I would like to highlight some of the contributions of this work. </a:t>
            </a:r>
          </a:p>
          <a:p>
            <a:r>
              <a:rPr lang="en-US" dirty="0"/>
              <a:t>First of all, we  developed  an experimental paradigm in which global capture rate (otherwise known as background rate of reward) is modulated through effort costs, particularly movement effort costs. </a:t>
            </a:r>
          </a:p>
          <a:p>
            <a:endParaRPr lang="en-US" dirty="0"/>
          </a:p>
          <a:p>
            <a:r>
              <a:rPr lang="en-US" dirty="0"/>
              <a:t>Alaa: </a:t>
            </a:r>
          </a:p>
          <a:p>
            <a:r>
              <a:rPr lang="en-US" dirty="0"/>
              <a:t>Bring in global capture rate </a:t>
            </a:r>
          </a:p>
        </p:txBody>
      </p:sp>
      <p:sp>
        <p:nvSpPr>
          <p:cNvPr id="4" name="Slide Number Placeholder 3"/>
          <p:cNvSpPr>
            <a:spLocks noGrp="1"/>
          </p:cNvSpPr>
          <p:nvPr>
            <p:ph type="sldNum" sz="quarter" idx="5"/>
          </p:nvPr>
        </p:nvSpPr>
        <p:spPr/>
        <p:txBody>
          <a:bodyPr/>
          <a:lstStyle/>
          <a:p>
            <a:fld id="{86EAD411-B4E9-4D3D-A7FE-E5CE3B1FDD41}" type="slidenum">
              <a:rPr lang="en-US" smtClean="0"/>
              <a:t>95</a:t>
            </a:fld>
            <a:endParaRPr lang="en-US"/>
          </a:p>
        </p:txBody>
      </p:sp>
    </p:spTree>
    <p:extLst>
      <p:ext uri="{BB962C8B-B14F-4D97-AF65-F5344CB8AC3E}">
        <p14:creationId xmlns:p14="http://schemas.microsoft.com/office/powerpoint/2010/main" val="4784596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I would like to highlight some of the contributions of this work. </a:t>
            </a:r>
          </a:p>
          <a:p>
            <a:r>
              <a:rPr lang="en-US" dirty="0"/>
              <a:t>First of all, we  developed  an experimental paradigm in which global capture rate (otherwise known as background rate of reward) is modulated through effort costs, particularly movement effort costs. </a:t>
            </a:r>
          </a:p>
          <a:p>
            <a:endParaRPr lang="en-US" dirty="0"/>
          </a:p>
          <a:p>
            <a:r>
              <a:rPr lang="en-US" dirty="0"/>
              <a:t>Alaa: </a:t>
            </a:r>
          </a:p>
          <a:p>
            <a:r>
              <a:rPr lang="en-US" dirty="0"/>
              <a:t>Bring in global capture rate </a:t>
            </a:r>
          </a:p>
        </p:txBody>
      </p:sp>
      <p:sp>
        <p:nvSpPr>
          <p:cNvPr id="4" name="Slide Number Placeholder 3"/>
          <p:cNvSpPr>
            <a:spLocks noGrp="1"/>
          </p:cNvSpPr>
          <p:nvPr>
            <p:ph type="sldNum" sz="quarter" idx="5"/>
          </p:nvPr>
        </p:nvSpPr>
        <p:spPr/>
        <p:txBody>
          <a:bodyPr/>
          <a:lstStyle/>
          <a:p>
            <a:fld id="{86EAD411-B4E9-4D3D-A7FE-E5CE3B1FDD41}" type="slidenum">
              <a:rPr lang="en-US" smtClean="0"/>
              <a:t>96</a:t>
            </a:fld>
            <a:endParaRPr lang="en-US"/>
          </a:p>
        </p:txBody>
      </p:sp>
    </p:spTree>
    <p:extLst>
      <p:ext uri="{BB962C8B-B14F-4D97-AF65-F5344CB8AC3E}">
        <p14:creationId xmlns:p14="http://schemas.microsoft.com/office/powerpoint/2010/main" val="12199916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I would like to highlight some of the contributions of this work. </a:t>
            </a:r>
          </a:p>
          <a:p>
            <a:r>
              <a:rPr lang="en-US" dirty="0"/>
              <a:t>First of all, we  developed  an experimental paradigm in which global capture rate (otherwise known as background rate of reward) is modulated through effort costs, particularly movement effort costs. </a:t>
            </a:r>
          </a:p>
          <a:p>
            <a:endParaRPr lang="en-US" dirty="0"/>
          </a:p>
          <a:p>
            <a:r>
              <a:rPr lang="en-US" dirty="0"/>
              <a:t>Alaa: </a:t>
            </a:r>
          </a:p>
          <a:p>
            <a:r>
              <a:rPr lang="en-US" dirty="0"/>
              <a:t>Bring in global capture rate </a:t>
            </a:r>
          </a:p>
        </p:txBody>
      </p:sp>
      <p:sp>
        <p:nvSpPr>
          <p:cNvPr id="4" name="Slide Number Placeholder 3"/>
          <p:cNvSpPr>
            <a:spLocks noGrp="1"/>
          </p:cNvSpPr>
          <p:nvPr>
            <p:ph type="sldNum" sz="quarter" idx="5"/>
          </p:nvPr>
        </p:nvSpPr>
        <p:spPr/>
        <p:txBody>
          <a:bodyPr/>
          <a:lstStyle/>
          <a:p>
            <a:fld id="{86EAD411-B4E9-4D3D-A7FE-E5CE3B1FDD41}" type="slidenum">
              <a:rPr lang="en-US" smtClean="0"/>
              <a:t>97</a:t>
            </a:fld>
            <a:endParaRPr lang="en-US"/>
          </a:p>
        </p:txBody>
      </p:sp>
    </p:spTree>
    <p:extLst>
      <p:ext uri="{BB962C8B-B14F-4D97-AF65-F5344CB8AC3E}">
        <p14:creationId xmlns:p14="http://schemas.microsoft.com/office/powerpoint/2010/main" val="16073200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thank </a:t>
            </a:r>
            <a:r>
              <a:rPr lang="en-US" dirty="0" err="1"/>
              <a:t>labmates</a:t>
            </a:r>
            <a:r>
              <a:rPr lang="en-US" dirty="0"/>
              <a:t> for community and support – especially during these times. </a:t>
            </a:r>
          </a:p>
          <a:p>
            <a:r>
              <a:rPr lang="en-US" dirty="0"/>
              <a:t>We’d like to thank our NIH funding</a:t>
            </a:r>
          </a:p>
        </p:txBody>
      </p:sp>
      <p:sp>
        <p:nvSpPr>
          <p:cNvPr id="4" name="Slide Number Placeholder 3"/>
          <p:cNvSpPr>
            <a:spLocks noGrp="1"/>
          </p:cNvSpPr>
          <p:nvPr>
            <p:ph type="sldNum" sz="quarter" idx="5"/>
          </p:nvPr>
        </p:nvSpPr>
        <p:spPr/>
        <p:txBody>
          <a:bodyPr/>
          <a:lstStyle/>
          <a:p>
            <a:fld id="{86EAD411-B4E9-4D3D-A7FE-E5CE3B1FDD41}" type="slidenum">
              <a:rPr lang="en-US" smtClean="0"/>
              <a:t>98</a:t>
            </a:fld>
            <a:endParaRPr lang="en-US"/>
          </a:p>
        </p:txBody>
      </p:sp>
    </p:spTree>
    <p:extLst>
      <p:ext uri="{BB962C8B-B14F-4D97-AF65-F5344CB8AC3E}">
        <p14:creationId xmlns:p14="http://schemas.microsoft.com/office/powerpoint/2010/main" val="7359573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EAD411-B4E9-4D3D-A7FE-E5CE3B1FDD41}" type="slidenum">
              <a:rPr lang="en-US" smtClean="0"/>
              <a:t>99</a:t>
            </a:fld>
            <a:endParaRPr lang="en-US"/>
          </a:p>
        </p:txBody>
      </p:sp>
    </p:spTree>
    <p:extLst>
      <p:ext uri="{BB962C8B-B14F-4D97-AF65-F5344CB8AC3E}">
        <p14:creationId xmlns:p14="http://schemas.microsoft.com/office/powerpoint/2010/main" val="29732973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text (lots of dead space) to indicate the probes to remind audience </a:t>
            </a:r>
          </a:p>
          <a:p>
            <a:r>
              <a:rPr lang="en-US" dirty="0"/>
              <a:t>Even use protocol block on top to orient the audience </a:t>
            </a:r>
          </a:p>
          <a:p>
            <a:r>
              <a:rPr lang="en-US" dirty="0"/>
              <a:t>Use arrows to indicate which trials are shown from protocol diagram</a:t>
            </a:r>
          </a:p>
        </p:txBody>
      </p:sp>
      <p:sp>
        <p:nvSpPr>
          <p:cNvPr id="4" name="Slide Number Placeholder 3"/>
          <p:cNvSpPr>
            <a:spLocks noGrp="1"/>
          </p:cNvSpPr>
          <p:nvPr>
            <p:ph type="sldNum" sz="quarter" idx="5"/>
          </p:nvPr>
        </p:nvSpPr>
        <p:spPr/>
        <p:txBody>
          <a:bodyPr/>
          <a:lstStyle/>
          <a:p>
            <a:fld id="{86EAD411-B4E9-4D3D-A7FE-E5CE3B1FDD41}" type="slidenum">
              <a:rPr lang="en-US" smtClean="0"/>
              <a:t>109</a:t>
            </a:fld>
            <a:endParaRPr lang="en-US"/>
          </a:p>
        </p:txBody>
      </p:sp>
    </p:spTree>
    <p:extLst>
      <p:ext uri="{BB962C8B-B14F-4D97-AF65-F5344CB8AC3E}">
        <p14:creationId xmlns:p14="http://schemas.microsoft.com/office/powerpoint/2010/main" val="203800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0DD15D-24ED-41DC-AFD1-8652FE3A7BE3}" type="datetime1">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62B89-4EDD-4BD0-96AE-17C8BA44C6D5}" type="slidenum">
              <a:rPr lang="en-US" smtClean="0"/>
              <a:t>‹#›</a:t>
            </a:fld>
            <a:endParaRPr lang="en-US"/>
          </a:p>
        </p:txBody>
      </p:sp>
    </p:spTree>
    <p:extLst>
      <p:ext uri="{BB962C8B-B14F-4D97-AF65-F5344CB8AC3E}">
        <p14:creationId xmlns:p14="http://schemas.microsoft.com/office/powerpoint/2010/main" val="2974353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9CC14-0983-4E97-A3B0-43E137477F40}" type="datetime1">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62B89-4EDD-4BD0-96AE-17C8BA44C6D5}" type="slidenum">
              <a:rPr lang="en-US" smtClean="0"/>
              <a:t>‹#›</a:t>
            </a:fld>
            <a:endParaRPr lang="en-US"/>
          </a:p>
        </p:txBody>
      </p:sp>
    </p:spTree>
    <p:extLst>
      <p:ext uri="{BB962C8B-B14F-4D97-AF65-F5344CB8AC3E}">
        <p14:creationId xmlns:p14="http://schemas.microsoft.com/office/powerpoint/2010/main" val="1569650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5481B3-5E17-47E3-8C35-40AA51F26270}" type="datetime1">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62B89-4EDD-4BD0-96AE-17C8BA44C6D5}" type="slidenum">
              <a:rPr lang="en-US" smtClean="0"/>
              <a:t>‹#›</a:t>
            </a:fld>
            <a:endParaRPr lang="en-US"/>
          </a:p>
        </p:txBody>
      </p:sp>
    </p:spTree>
    <p:extLst>
      <p:ext uri="{BB962C8B-B14F-4D97-AF65-F5344CB8AC3E}">
        <p14:creationId xmlns:p14="http://schemas.microsoft.com/office/powerpoint/2010/main" val="2017610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FE744E-6B2C-4BF7-BD35-DA01FCA520C6}" type="datetime1">
              <a:rPr lang="en-US" smtClean="0">
                <a:solidFill>
                  <a:srgbClr val="D8D8D8">
                    <a:tint val="75000"/>
                  </a:srgbClr>
                </a:solidFill>
              </a:rPr>
              <a:pPr/>
              <a:t>11/10/2020</a:t>
            </a:fld>
            <a:endParaRPr lang="en-US">
              <a:solidFill>
                <a:srgbClr val="D8D8D8">
                  <a:tint val="75000"/>
                </a:srgbClr>
              </a:solidFill>
            </a:endParaRPr>
          </a:p>
        </p:txBody>
      </p:sp>
      <p:sp>
        <p:nvSpPr>
          <p:cNvPr id="5" name="Footer Placeholder 4"/>
          <p:cNvSpPr>
            <a:spLocks noGrp="1"/>
          </p:cNvSpPr>
          <p:nvPr>
            <p:ph type="ftr" sz="quarter" idx="11"/>
          </p:nvPr>
        </p:nvSpPr>
        <p:spPr/>
        <p:txBody>
          <a:bodyPr/>
          <a:lstStyle/>
          <a:p>
            <a:endParaRPr lang="en-US">
              <a:solidFill>
                <a:srgbClr val="D8D8D8">
                  <a:tint val="75000"/>
                </a:srgbClr>
              </a:solidFill>
            </a:endParaRPr>
          </a:p>
        </p:txBody>
      </p:sp>
      <p:sp>
        <p:nvSpPr>
          <p:cNvPr id="6" name="Slide Number Placeholder 5"/>
          <p:cNvSpPr>
            <a:spLocks noGrp="1"/>
          </p:cNvSpPr>
          <p:nvPr>
            <p:ph type="sldNum" sz="quarter" idx="12"/>
          </p:nvPr>
        </p:nvSpPr>
        <p:spPr/>
        <p:txBody>
          <a:bodyPr/>
          <a:lstStyle/>
          <a:p>
            <a:fld id="{1521EAB5-2285-4CF1-A8BB-96B72D8A0D5F}" type="slidenum">
              <a:rPr lang="en-US" smtClean="0">
                <a:solidFill>
                  <a:srgbClr val="D8D8D8">
                    <a:tint val="75000"/>
                  </a:srgbClr>
                </a:solidFill>
              </a:rPr>
              <a:pPr/>
              <a:t>‹#›</a:t>
            </a:fld>
            <a:endParaRPr lang="en-US">
              <a:solidFill>
                <a:srgbClr val="D8D8D8">
                  <a:tint val="75000"/>
                </a:srgbClr>
              </a:solidFill>
            </a:endParaRPr>
          </a:p>
        </p:txBody>
      </p:sp>
    </p:spTree>
    <p:extLst>
      <p:ext uri="{BB962C8B-B14F-4D97-AF65-F5344CB8AC3E}">
        <p14:creationId xmlns:p14="http://schemas.microsoft.com/office/powerpoint/2010/main" val="51655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2B379-034D-4AE7-A5C3-57165C2CFC62}" type="datetime1">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62B89-4EDD-4BD0-96AE-17C8BA44C6D5}" type="slidenum">
              <a:rPr lang="en-US" smtClean="0"/>
              <a:t>‹#›</a:t>
            </a:fld>
            <a:endParaRPr lang="en-US"/>
          </a:p>
        </p:txBody>
      </p:sp>
    </p:spTree>
    <p:extLst>
      <p:ext uri="{BB962C8B-B14F-4D97-AF65-F5344CB8AC3E}">
        <p14:creationId xmlns:p14="http://schemas.microsoft.com/office/powerpoint/2010/main" val="3674096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14D135-9004-453B-AA82-EAABF46345A8}" type="datetime1">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62B89-4EDD-4BD0-96AE-17C8BA44C6D5}" type="slidenum">
              <a:rPr lang="en-US" smtClean="0"/>
              <a:t>‹#›</a:t>
            </a:fld>
            <a:endParaRPr lang="en-US"/>
          </a:p>
        </p:txBody>
      </p:sp>
    </p:spTree>
    <p:extLst>
      <p:ext uri="{BB962C8B-B14F-4D97-AF65-F5344CB8AC3E}">
        <p14:creationId xmlns:p14="http://schemas.microsoft.com/office/powerpoint/2010/main" val="312419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ED30BE-C6F6-4773-B1D8-78BD1980EA3D}" type="datetime1">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62B89-4EDD-4BD0-96AE-17C8BA44C6D5}" type="slidenum">
              <a:rPr lang="en-US" smtClean="0"/>
              <a:t>‹#›</a:t>
            </a:fld>
            <a:endParaRPr lang="en-US"/>
          </a:p>
        </p:txBody>
      </p:sp>
    </p:spTree>
    <p:extLst>
      <p:ext uri="{BB962C8B-B14F-4D97-AF65-F5344CB8AC3E}">
        <p14:creationId xmlns:p14="http://schemas.microsoft.com/office/powerpoint/2010/main" val="82354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94FC2-8F03-48CF-BA78-B3A20C2693D2}" type="datetime1">
              <a:rPr lang="en-US" smtClean="0"/>
              <a:t>11/10/2020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D62B89-4EDD-4BD0-96AE-17C8BA44C6D5}" type="slidenum">
              <a:rPr lang="en-US" smtClean="0"/>
              <a:t>‹#›</a:t>
            </a:fld>
            <a:endParaRPr lang="en-US"/>
          </a:p>
        </p:txBody>
      </p:sp>
    </p:spTree>
    <p:extLst>
      <p:ext uri="{BB962C8B-B14F-4D97-AF65-F5344CB8AC3E}">
        <p14:creationId xmlns:p14="http://schemas.microsoft.com/office/powerpoint/2010/main" val="507154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5A4101-94D5-42E4-9824-368FE5D871E2}" type="datetime1">
              <a:rPr lang="en-US" smtClean="0"/>
              <a:t>11/10/2020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D62B89-4EDD-4BD0-96AE-17C8BA44C6D5}" type="slidenum">
              <a:rPr lang="en-US" smtClean="0"/>
              <a:t>‹#›</a:t>
            </a:fld>
            <a:endParaRPr lang="en-US"/>
          </a:p>
        </p:txBody>
      </p:sp>
    </p:spTree>
    <p:extLst>
      <p:ext uri="{BB962C8B-B14F-4D97-AF65-F5344CB8AC3E}">
        <p14:creationId xmlns:p14="http://schemas.microsoft.com/office/powerpoint/2010/main" val="112726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B00DD8-14B3-46B4-B99D-19975D8ECAE4}" type="datetime1">
              <a:rPr lang="en-US" smtClean="0"/>
              <a:t>11/10/2020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08000" y="6504296"/>
            <a:ext cx="1219200" cy="228600"/>
          </a:xfrm>
        </p:spPr>
        <p:txBody>
          <a:bodyPr/>
          <a:lstStyle>
            <a:lvl1pPr>
              <a:defRPr sz="1600"/>
            </a:lvl1pPr>
          </a:lstStyle>
          <a:p>
            <a:fld id="{13D62B89-4EDD-4BD0-96AE-17C8BA44C6D5}" type="slidenum">
              <a:rPr lang="en-US" smtClean="0"/>
              <a:t>‹#›</a:t>
            </a:fld>
            <a:endParaRPr lang="en-US"/>
          </a:p>
        </p:txBody>
      </p:sp>
    </p:spTree>
    <p:extLst>
      <p:ext uri="{BB962C8B-B14F-4D97-AF65-F5344CB8AC3E}">
        <p14:creationId xmlns:p14="http://schemas.microsoft.com/office/powerpoint/2010/main" val="3755588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0DB0B4-E87F-40AD-B2D5-9F8041A4E167}" type="datetime1">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62B89-4EDD-4BD0-96AE-17C8BA44C6D5}" type="slidenum">
              <a:rPr lang="en-US" smtClean="0"/>
              <a:t>‹#›</a:t>
            </a:fld>
            <a:endParaRPr lang="en-US"/>
          </a:p>
        </p:txBody>
      </p:sp>
    </p:spTree>
    <p:extLst>
      <p:ext uri="{BB962C8B-B14F-4D97-AF65-F5344CB8AC3E}">
        <p14:creationId xmlns:p14="http://schemas.microsoft.com/office/powerpoint/2010/main" val="3420056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9C5BB6-AF15-43F7-B0C5-78ED8A8CD153}" type="datetime1">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D62B89-4EDD-4BD0-96AE-17C8BA44C6D5}" type="slidenum">
              <a:rPr lang="en-US" smtClean="0"/>
              <a:t>‹#›</a:t>
            </a:fld>
            <a:endParaRPr lang="en-US"/>
          </a:p>
        </p:txBody>
      </p:sp>
    </p:spTree>
    <p:extLst>
      <p:ext uri="{BB962C8B-B14F-4D97-AF65-F5344CB8AC3E}">
        <p14:creationId xmlns:p14="http://schemas.microsoft.com/office/powerpoint/2010/main" val="339619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0" y="6629400"/>
            <a:ext cx="1219200" cy="228600"/>
          </a:xfrm>
          <a:prstGeom prst="rect">
            <a:avLst/>
          </a:prstGeom>
        </p:spPr>
        <p:txBody>
          <a:bodyPr vert="horz" lIns="91440" tIns="45720" rIns="91440" bIns="45720" rtlCol="0" anchor="ctr"/>
          <a:lstStyle>
            <a:lvl1pPr algn="l">
              <a:defRPr sz="1100">
                <a:solidFill>
                  <a:schemeClr val="tx1">
                    <a:tint val="75000"/>
                  </a:schemeClr>
                </a:solidFill>
              </a:defRPr>
            </a:lvl1pPr>
          </a:lstStyle>
          <a:p>
            <a:fld id="{76556201-CA75-494D-94A1-C821A00788FD}" type="datetime1">
              <a:rPr lang="en-US" smtClean="0"/>
              <a:t>11/10/2020</a:t>
            </a:fld>
            <a:endParaRPr lang="en-US"/>
          </a:p>
        </p:txBody>
      </p:sp>
      <p:sp>
        <p:nvSpPr>
          <p:cNvPr id="5" name="Footer Placeholder 4"/>
          <p:cNvSpPr>
            <a:spLocks noGrp="1"/>
          </p:cNvSpPr>
          <p:nvPr>
            <p:ph type="ftr" sz="quarter" idx="3"/>
          </p:nvPr>
        </p:nvSpPr>
        <p:spPr>
          <a:xfrm>
            <a:off x="1828800" y="6324603"/>
            <a:ext cx="690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63200" y="6629400"/>
            <a:ext cx="1219200" cy="228600"/>
          </a:xfrm>
          <a:prstGeom prst="rect">
            <a:avLst/>
          </a:prstGeom>
        </p:spPr>
        <p:txBody>
          <a:bodyPr vert="horz" lIns="91440" tIns="45720" rIns="91440" bIns="45720" rtlCol="0" anchor="ctr"/>
          <a:lstStyle>
            <a:lvl1pPr algn="r">
              <a:defRPr sz="1100">
                <a:solidFill>
                  <a:schemeClr val="tx1">
                    <a:tint val="75000"/>
                  </a:schemeClr>
                </a:solidFill>
              </a:defRPr>
            </a:lvl1pPr>
          </a:lstStyle>
          <a:p>
            <a:fld id="{13D62B89-4EDD-4BD0-96AE-17C8BA44C6D5}" type="slidenum">
              <a:rPr lang="en-US" smtClean="0"/>
              <a:t>‹#›</a:t>
            </a:fld>
            <a:endParaRPr lang="en-US"/>
          </a:p>
        </p:txBody>
      </p:sp>
      <p:pic>
        <p:nvPicPr>
          <p:cNvPr id="25" name="Picture 24" descr="neuro CU boulder graphic bw footer.png"/>
          <p:cNvPicPr>
            <a:picLocks noChangeAspect="1"/>
          </p:cNvPicPr>
          <p:nvPr/>
        </p:nvPicPr>
        <p:blipFill>
          <a:blip r:embed="rId13" cstate="print"/>
          <a:srcRect r="1667"/>
          <a:stretch>
            <a:fillRect/>
          </a:stretch>
        </p:blipFill>
        <p:spPr>
          <a:xfrm>
            <a:off x="0" y="6195794"/>
            <a:ext cx="12192000" cy="662209"/>
          </a:xfrm>
          <a:prstGeom prst="rect">
            <a:avLst/>
          </a:prstGeom>
        </p:spPr>
      </p:pic>
    </p:spTree>
    <p:extLst>
      <p:ext uri="{BB962C8B-B14F-4D97-AF65-F5344CB8AC3E}">
        <p14:creationId xmlns:p14="http://schemas.microsoft.com/office/powerpoint/2010/main" val="1882710043"/>
      </p:ext>
    </p:extLst>
  </p:cSld>
  <p:clrMap bg1="dk1" tx1="lt1" bg2="dk2" tx2="lt2" accent1="accent1" accent2="accent2" accent3="accent3" accent4="accent4" accent5="accent5" accent6="accent6" hlink="hlink" folHlink="folHlink"/>
  <p:sldLayoutIdLst>
    <p:sldLayoutId id="2147483661" r:id="rId1"/>
    <p:sldLayoutId id="2147483673"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0" y="6629400"/>
            <a:ext cx="1219200" cy="228600"/>
          </a:xfrm>
          <a:prstGeom prst="rect">
            <a:avLst/>
          </a:prstGeom>
        </p:spPr>
        <p:txBody>
          <a:bodyPr vert="horz" lIns="91440" tIns="45720" rIns="91440" bIns="45720" rtlCol="0" anchor="ctr"/>
          <a:lstStyle>
            <a:lvl1pPr algn="l">
              <a:defRPr sz="1100">
                <a:solidFill>
                  <a:schemeClr val="tx1">
                    <a:tint val="75000"/>
                  </a:schemeClr>
                </a:solidFill>
              </a:defRPr>
            </a:lvl1pPr>
          </a:lstStyle>
          <a:p>
            <a:fld id="{04B8275B-6C13-4304-BB7F-6B36EBB1E4F6}" type="datetime1">
              <a:rPr lang="en-US" smtClean="0">
                <a:solidFill>
                  <a:srgbClr val="D8D8D8">
                    <a:tint val="75000"/>
                  </a:srgbClr>
                </a:solidFill>
              </a:rPr>
              <a:pPr/>
              <a:t>11/10/2020</a:t>
            </a:fld>
            <a:endParaRPr lang="en-US">
              <a:solidFill>
                <a:srgbClr val="D8D8D8">
                  <a:tint val="75000"/>
                </a:srgbClr>
              </a:solidFill>
            </a:endParaRPr>
          </a:p>
        </p:txBody>
      </p:sp>
      <p:sp>
        <p:nvSpPr>
          <p:cNvPr id="5" name="Footer Placeholder 4"/>
          <p:cNvSpPr>
            <a:spLocks noGrp="1"/>
          </p:cNvSpPr>
          <p:nvPr>
            <p:ph type="ftr" sz="quarter" idx="3"/>
          </p:nvPr>
        </p:nvSpPr>
        <p:spPr>
          <a:xfrm>
            <a:off x="1828800" y="6324603"/>
            <a:ext cx="690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D8D8D8">
                  <a:tint val="75000"/>
                </a:srgbClr>
              </a:solidFill>
            </a:endParaRPr>
          </a:p>
        </p:txBody>
      </p:sp>
      <p:sp>
        <p:nvSpPr>
          <p:cNvPr id="6" name="Slide Number Placeholder 5"/>
          <p:cNvSpPr>
            <a:spLocks noGrp="1"/>
          </p:cNvSpPr>
          <p:nvPr>
            <p:ph type="sldNum" sz="quarter" idx="4"/>
          </p:nvPr>
        </p:nvSpPr>
        <p:spPr>
          <a:xfrm>
            <a:off x="10363200" y="6629400"/>
            <a:ext cx="1219200" cy="228600"/>
          </a:xfrm>
          <a:prstGeom prst="rect">
            <a:avLst/>
          </a:prstGeom>
        </p:spPr>
        <p:txBody>
          <a:bodyPr vert="horz" lIns="91440" tIns="45720" rIns="91440" bIns="45720" rtlCol="0" anchor="ctr"/>
          <a:lstStyle>
            <a:lvl1pPr algn="r">
              <a:defRPr sz="1100">
                <a:solidFill>
                  <a:schemeClr val="tx1">
                    <a:tint val="75000"/>
                  </a:schemeClr>
                </a:solidFill>
              </a:defRPr>
            </a:lvl1pPr>
          </a:lstStyle>
          <a:p>
            <a:fld id="{1521EAB5-2285-4CF1-A8BB-96B72D8A0D5F}" type="slidenum">
              <a:rPr lang="en-US" smtClean="0">
                <a:solidFill>
                  <a:srgbClr val="D8D8D8">
                    <a:tint val="75000"/>
                  </a:srgbClr>
                </a:solidFill>
              </a:rPr>
              <a:pPr/>
              <a:t>‹#›</a:t>
            </a:fld>
            <a:endParaRPr lang="en-US">
              <a:solidFill>
                <a:srgbClr val="D8D8D8">
                  <a:tint val="75000"/>
                </a:srgbClr>
              </a:solidFill>
            </a:endParaRPr>
          </a:p>
        </p:txBody>
      </p:sp>
      <p:pic>
        <p:nvPicPr>
          <p:cNvPr id="25" name="Picture 24" descr="neuro CU boulder graphic bw footer.png"/>
          <p:cNvPicPr>
            <a:picLocks noChangeAspect="1"/>
          </p:cNvPicPr>
          <p:nvPr userDrawn="1"/>
        </p:nvPicPr>
        <p:blipFill>
          <a:blip r:embed="rId3" cstate="print"/>
          <a:srcRect r="1667"/>
          <a:stretch>
            <a:fillRect/>
          </a:stretch>
        </p:blipFill>
        <p:spPr>
          <a:xfrm>
            <a:off x="0" y="6195794"/>
            <a:ext cx="12192000" cy="662209"/>
          </a:xfrm>
          <a:prstGeom prst="rect">
            <a:avLst/>
          </a:prstGeom>
        </p:spPr>
      </p:pic>
    </p:spTree>
    <p:extLst>
      <p:ext uri="{BB962C8B-B14F-4D97-AF65-F5344CB8AC3E}">
        <p14:creationId xmlns:p14="http://schemas.microsoft.com/office/powerpoint/2010/main" val="1017378223"/>
      </p:ext>
    </p:extLst>
  </p:cSld>
  <p:clrMap bg1="dk1" tx1="lt1" bg2="dk2" tx2="lt2" accent1="accent1" accent2="accent2" accent3="accent3" accent4="accent4" accent5="accent5" accent6="accent6" hlink="hlink" folHlink="folHlink"/>
  <p:sldLayoutIdLst>
    <p:sldLayoutId id="2147483662" r:id="rId1"/>
  </p:sldLayoutIdLst>
  <p:hf sldNum="0"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00.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0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0.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1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sv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5.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2.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3.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81.png"/><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88.sv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88.svg"/></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4.sv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95.png"/><Relationship Id="rId4" Type="http://schemas.openxmlformats.org/officeDocument/2006/relationships/image" Target="../media/image94.svg"/></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97.svg"/><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94.svg"/><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94.svg"/><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2.png"/><Relationship Id="rId7"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107.svg"/></Relationships>
</file>

<file path=ppt/slides/_rels/slide9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6.png"/><Relationship Id="rId7" Type="http://schemas.openxmlformats.org/officeDocument/2006/relationships/image" Target="../media/image45.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107.svg"/></Relationships>
</file>

<file path=ppt/slides/_rels/slide9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jp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jp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 Id="rId9" Type="http://schemas.openxmlformats.org/officeDocument/2006/relationships/image" Target="../media/image118.jp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B874-6CD6-400F-A4B9-FD062E92F513}"/>
              </a:ext>
            </a:extLst>
          </p:cNvPr>
          <p:cNvSpPr>
            <a:spLocks noGrp="1"/>
          </p:cNvSpPr>
          <p:nvPr>
            <p:ph type="ctrTitle"/>
          </p:nvPr>
        </p:nvSpPr>
        <p:spPr>
          <a:xfrm>
            <a:off x="889000" y="1999615"/>
            <a:ext cx="10414000" cy="2764028"/>
          </a:xfrm>
        </p:spPr>
        <p:txBody>
          <a:bodyPr anchor="ctr">
            <a:normAutofit fontScale="90000"/>
          </a:bodyPr>
          <a:lstStyle/>
          <a:p>
            <a:r>
              <a:rPr lang="en-US" sz="6100" dirty="0">
                <a:solidFill>
                  <a:schemeClr val="accent1"/>
                </a:solidFill>
              </a:rPr>
              <a:t>EFFORT EXPENDITURE LINKS THE CONTROL OF VIGOR WITH DECISION-MAKING</a:t>
            </a:r>
          </a:p>
        </p:txBody>
      </p:sp>
      <p:sp>
        <p:nvSpPr>
          <p:cNvPr id="3" name="Subtitle 2">
            <a:extLst>
              <a:ext uri="{FF2B5EF4-FFF2-40B4-BE49-F238E27FC236}">
                <a16:creationId xmlns:a16="http://schemas.microsoft.com/office/drawing/2014/main" id="{ADECCE1D-0269-431E-B4D4-F6A256B7ABA7}"/>
              </a:ext>
            </a:extLst>
          </p:cNvPr>
          <p:cNvSpPr>
            <a:spLocks noGrp="1"/>
          </p:cNvSpPr>
          <p:nvPr>
            <p:ph type="subTitle" idx="1"/>
          </p:nvPr>
        </p:nvSpPr>
        <p:spPr>
          <a:xfrm>
            <a:off x="1356852" y="4763644"/>
            <a:ext cx="9851922" cy="1513332"/>
          </a:xfrm>
        </p:spPr>
        <p:txBody>
          <a:bodyPr anchor="ctr">
            <a:normAutofit/>
          </a:bodyPr>
          <a:lstStyle/>
          <a:p>
            <a:r>
              <a:rPr lang="en-US" sz="2800" dirty="0"/>
              <a:t>Shruthi Sukumar</a:t>
            </a:r>
            <a:r>
              <a:rPr lang="en-US" sz="2800" baseline="30000" dirty="0"/>
              <a:t>1</a:t>
            </a:r>
            <a:r>
              <a:rPr lang="en-US" sz="2800" dirty="0"/>
              <a:t>, Reza Shadmehr</a:t>
            </a:r>
            <a:r>
              <a:rPr lang="en-US" sz="2800" baseline="30000" dirty="0"/>
              <a:t>2</a:t>
            </a:r>
            <a:r>
              <a:rPr lang="en-US" sz="2800" dirty="0"/>
              <a:t> and Alaa Ahmed</a:t>
            </a:r>
            <a:r>
              <a:rPr lang="en-US" sz="2800" baseline="30000" dirty="0"/>
              <a:t>1</a:t>
            </a:r>
            <a:endParaRPr lang="en-US" sz="2800" dirty="0"/>
          </a:p>
          <a:p>
            <a:r>
              <a:rPr lang="en-US" sz="2400" dirty="0"/>
              <a:t>University of Colorado Boulder</a:t>
            </a:r>
            <a:r>
              <a:rPr lang="en-US" sz="2400" baseline="30000" dirty="0"/>
              <a:t>1</a:t>
            </a:r>
          </a:p>
          <a:p>
            <a:r>
              <a:rPr lang="en-US" sz="2400" dirty="0"/>
              <a:t>Johns Hopkins University</a:t>
            </a:r>
            <a:r>
              <a:rPr lang="en-US" sz="2400" baseline="30000" dirty="0"/>
              <a:t>2</a:t>
            </a:r>
          </a:p>
        </p:txBody>
      </p:sp>
      <p:pic>
        <p:nvPicPr>
          <p:cNvPr id="5" name="Graphic 4" descr="Aspiration">
            <a:extLst>
              <a:ext uri="{FF2B5EF4-FFF2-40B4-BE49-F238E27FC236}">
                <a16:creationId xmlns:a16="http://schemas.microsoft.com/office/drawing/2014/main" id="{07E48107-4AB4-4A6B-8EE2-065FC80CBF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000" y="660908"/>
            <a:ext cx="914400" cy="914400"/>
          </a:xfrm>
          <a:prstGeom prst="rect">
            <a:avLst/>
          </a:prstGeom>
        </p:spPr>
      </p:pic>
      <p:pic>
        <p:nvPicPr>
          <p:cNvPr id="7" name="Graphic 6" descr="Aspiration">
            <a:extLst>
              <a:ext uri="{FF2B5EF4-FFF2-40B4-BE49-F238E27FC236}">
                <a16:creationId xmlns:a16="http://schemas.microsoft.com/office/drawing/2014/main" id="{57CEE00E-628F-4023-8A5B-7A500D428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660908"/>
            <a:ext cx="914400" cy="914400"/>
          </a:xfrm>
          <a:prstGeom prst="rect">
            <a:avLst/>
          </a:prstGeom>
        </p:spPr>
      </p:pic>
      <p:pic>
        <p:nvPicPr>
          <p:cNvPr id="11" name="Graphic 10" descr="Brain in head">
            <a:extLst>
              <a:ext uri="{FF2B5EF4-FFF2-40B4-BE49-F238E27FC236}">
                <a16:creationId xmlns:a16="http://schemas.microsoft.com/office/drawing/2014/main" id="{4B2C5C49-0D54-4D61-A003-D97036AE91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88600" y="660908"/>
            <a:ext cx="914400" cy="914400"/>
          </a:xfrm>
          <a:prstGeom prst="rect">
            <a:avLst/>
          </a:prstGeom>
        </p:spPr>
      </p:pic>
      <p:sp>
        <p:nvSpPr>
          <p:cNvPr id="4" name="Slide Number Placeholder 3">
            <a:extLst>
              <a:ext uri="{FF2B5EF4-FFF2-40B4-BE49-F238E27FC236}">
                <a16:creationId xmlns:a16="http://schemas.microsoft.com/office/drawing/2014/main" id="{7D29A5D3-1C0F-49DD-A7B6-E7F8A90285F0}"/>
              </a:ext>
            </a:extLst>
          </p:cNvPr>
          <p:cNvSpPr>
            <a:spLocks noGrp="1"/>
          </p:cNvSpPr>
          <p:nvPr>
            <p:ph type="sldNum" sz="quarter" idx="12"/>
          </p:nvPr>
        </p:nvSpPr>
        <p:spPr/>
        <p:txBody>
          <a:bodyPr/>
          <a:lstStyle/>
          <a:p>
            <a:fld id="{13D62B89-4EDD-4BD0-96AE-17C8BA44C6D5}" type="slidenum">
              <a:rPr lang="en-US" smtClean="0"/>
              <a:t>1</a:t>
            </a:fld>
            <a:endParaRPr lang="en-US"/>
          </a:p>
        </p:txBody>
      </p:sp>
    </p:spTree>
    <p:extLst>
      <p:ext uri="{BB962C8B-B14F-4D97-AF65-F5344CB8AC3E}">
        <p14:creationId xmlns:p14="http://schemas.microsoft.com/office/powerpoint/2010/main" val="2182816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3A2D-F166-4A24-9B79-C78EB590A8E4}"/>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Optimal Foraging Theory</a:t>
            </a:r>
          </a:p>
        </p:txBody>
      </p:sp>
      <p:pic>
        <p:nvPicPr>
          <p:cNvPr id="5" name="Content Placeholder 4" descr="Bee depositing into a honeycomb">
            <a:extLst>
              <a:ext uri="{FF2B5EF4-FFF2-40B4-BE49-F238E27FC236}">
                <a16:creationId xmlns:a16="http://schemas.microsoft.com/office/drawing/2014/main" id="{A4DA48F8-E27B-40E7-8F52-21EC448D1F26}"/>
              </a:ext>
            </a:extLst>
          </p:cNvPr>
          <p:cNvPicPr>
            <a:picLocks noGrp="1" noChangeAspect="1"/>
          </p:cNvPicPr>
          <p:nvPr>
            <p:ph sz="half" idx="1"/>
          </p:nvPr>
        </p:nvPicPr>
        <p:blipFill rotWithShape="1">
          <a:blip r:embed="rId3"/>
          <a:srcRect l="5293" r="15290" b="-1"/>
          <a:stretch/>
        </p:blipFill>
        <p:spPr>
          <a:xfrm>
            <a:off x="609600" y="1600201"/>
            <a:ext cx="5384800" cy="4525963"/>
          </a:xfrm>
          <a:prstGeom prst="rect">
            <a:avLst/>
          </a:prstGeom>
          <a:noFill/>
        </p:spPr>
      </p:pic>
      <p:sp>
        <p:nvSpPr>
          <p:cNvPr id="11" name="Content Placeholder 3">
            <a:extLst>
              <a:ext uri="{FF2B5EF4-FFF2-40B4-BE49-F238E27FC236}">
                <a16:creationId xmlns:a16="http://schemas.microsoft.com/office/drawing/2014/main" id="{049B59AC-5DB1-4A87-8AA2-DC38A71DB60F}"/>
              </a:ext>
            </a:extLst>
          </p:cNvPr>
          <p:cNvSpPr>
            <a:spLocks noGrp="1"/>
          </p:cNvSpPr>
          <p:nvPr>
            <p:ph sz="half" idx="2"/>
          </p:nvPr>
        </p:nvSpPr>
        <p:spPr>
          <a:xfrm>
            <a:off x="6197600" y="1600201"/>
            <a:ext cx="5384800" cy="4525963"/>
          </a:xfrm>
        </p:spPr>
        <p:txBody>
          <a:bodyPr>
            <a:normAutofit/>
          </a:bodyPr>
          <a:lstStyle/>
          <a:p>
            <a:pPr marL="0" indent="0">
              <a:buNone/>
            </a:pPr>
            <a:r>
              <a:rPr lang="en-US" dirty="0">
                <a:latin typeface="+mj-lt"/>
              </a:rPr>
              <a:t>How do animals behave when foraging for food?</a:t>
            </a:r>
          </a:p>
          <a:p>
            <a:pPr marL="0" indent="0">
              <a:buNone/>
            </a:pPr>
            <a:endParaRPr lang="en-US" dirty="0">
              <a:latin typeface="+mj-lt"/>
            </a:endParaRPr>
          </a:p>
          <a:p>
            <a:pPr marL="0" indent="0">
              <a:buNone/>
            </a:pPr>
            <a:r>
              <a:rPr lang="en-US" dirty="0">
                <a:latin typeface="+mj-lt"/>
              </a:rPr>
              <a:t>Considers a global capture rate that is being optimized.</a:t>
            </a:r>
          </a:p>
          <a:p>
            <a:pPr marL="0" indent="0">
              <a:buNone/>
            </a:pPr>
            <a:endParaRPr lang="en-US" dirty="0">
              <a:latin typeface="+mj-lt"/>
            </a:endParaRPr>
          </a:p>
          <a:p>
            <a:pPr marL="0" indent="0">
              <a:buNone/>
            </a:pPr>
            <a:r>
              <a:rPr lang="en-US" dirty="0">
                <a:latin typeface="+mj-lt"/>
              </a:rPr>
              <a:t>In an environment with patchy food distribution, how do animals decide when to leave a patch?</a:t>
            </a:r>
          </a:p>
        </p:txBody>
      </p:sp>
      <p:sp>
        <p:nvSpPr>
          <p:cNvPr id="3" name="Slide Number Placeholder 2">
            <a:extLst>
              <a:ext uri="{FF2B5EF4-FFF2-40B4-BE49-F238E27FC236}">
                <a16:creationId xmlns:a16="http://schemas.microsoft.com/office/drawing/2014/main" id="{78F9082C-F65F-4EBA-9886-996B57D909E2}"/>
              </a:ext>
            </a:extLst>
          </p:cNvPr>
          <p:cNvSpPr>
            <a:spLocks noGrp="1"/>
          </p:cNvSpPr>
          <p:nvPr>
            <p:ph type="sldNum" sz="quarter" idx="12"/>
          </p:nvPr>
        </p:nvSpPr>
        <p:spPr>
          <a:xfrm>
            <a:off x="10363200" y="6629400"/>
            <a:ext cx="1219200" cy="228600"/>
          </a:xfrm>
        </p:spPr>
        <p:txBody>
          <a:bodyPr anchor="ctr">
            <a:normAutofit/>
          </a:bodyPr>
          <a:lstStyle/>
          <a:p>
            <a:pPr>
              <a:lnSpc>
                <a:spcPct val="90000"/>
              </a:lnSpc>
              <a:spcAft>
                <a:spcPts val="600"/>
              </a:spcAft>
            </a:pPr>
            <a:fld id="{13D62B89-4EDD-4BD0-96AE-17C8BA44C6D5}" type="slidenum">
              <a:rPr lang="en-US" sz="1000" smtClean="0"/>
              <a:pPr>
                <a:lnSpc>
                  <a:spcPct val="90000"/>
                </a:lnSpc>
                <a:spcAft>
                  <a:spcPts val="600"/>
                </a:spcAft>
              </a:pPr>
              <a:t>10</a:t>
            </a:fld>
            <a:endParaRPr lang="en-US" sz="1000"/>
          </a:p>
        </p:txBody>
      </p:sp>
    </p:spTree>
    <p:extLst>
      <p:ext uri="{BB962C8B-B14F-4D97-AF65-F5344CB8AC3E}">
        <p14:creationId xmlns:p14="http://schemas.microsoft.com/office/powerpoint/2010/main" val="17627186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4584-3B57-4C3D-9D35-58B265BDCD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418185-613D-4413-87DE-733EBCAE7CB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D5EA338-2546-497C-96B5-F6AA765622DC}"/>
              </a:ext>
            </a:extLst>
          </p:cNvPr>
          <p:cNvSpPr>
            <a:spLocks noGrp="1"/>
          </p:cNvSpPr>
          <p:nvPr>
            <p:ph type="sldNum" sz="quarter" idx="12"/>
          </p:nvPr>
        </p:nvSpPr>
        <p:spPr/>
        <p:txBody>
          <a:bodyPr/>
          <a:lstStyle/>
          <a:p>
            <a:fld id="{13D62B89-4EDD-4BD0-96AE-17C8BA44C6D5}" type="slidenum">
              <a:rPr lang="en-US" smtClean="0"/>
              <a:t>100</a:t>
            </a:fld>
            <a:endParaRPr lang="en-US"/>
          </a:p>
        </p:txBody>
      </p:sp>
    </p:spTree>
    <p:extLst>
      <p:ext uri="{BB962C8B-B14F-4D97-AF65-F5344CB8AC3E}">
        <p14:creationId xmlns:p14="http://schemas.microsoft.com/office/powerpoint/2010/main" val="35294342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B85EAA-2F89-401F-8B7C-05646AC34BF9}"/>
              </a:ext>
            </a:extLst>
          </p:cNvPr>
          <p:cNvSpPr>
            <a:spLocks noGrp="1"/>
          </p:cNvSpPr>
          <p:nvPr>
            <p:ph type="ctrTitle"/>
          </p:nvPr>
        </p:nvSpPr>
        <p:spPr/>
        <p:txBody>
          <a:bodyPr/>
          <a:lstStyle/>
          <a:p>
            <a:r>
              <a:rPr lang="en-US" dirty="0"/>
              <a:t>Backup Slides</a:t>
            </a:r>
          </a:p>
        </p:txBody>
      </p:sp>
      <p:sp>
        <p:nvSpPr>
          <p:cNvPr id="6" name="Subtitle 5">
            <a:extLst>
              <a:ext uri="{FF2B5EF4-FFF2-40B4-BE49-F238E27FC236}">
                <a16:creationId xmlns:a16="http://schemas.microsoft.com/office/drawing/2014/main" id="{56D66430-359F-46D0-B1CC-0AFE50A08FE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79C6D14C-A76C-4697-8F47-1DADA57052DC}"/>
              </a:ext>
            </a:extLst>
          </p:cNvPr>
          <p:cNvSpPr>
            <a:spLocks noGrp="1"/>
          </p:cNvSpPr>
          <p:nvPr>
            <p:ph type="sldNum" sz="quarter" idx="12"/>
          </p:nvPr>
        </p:nvSpPr>
        <p:spPr/>
        <p:txBody>
          <a:bodyPr/>
          <a:lstStyle/>
          <a:p>
            <a:fld id="{13D62B89-4EDD-4BD0-96AE-17C8BA44C6D5}" type="slidenum">
              <a:rPr lang="en-US" smtClean="0"/>
              <a:t>101</a:t>
            </a:fld>
            <a:endParaRPr lang="en-US"/>
          </a:p>
        </p:txBody>
      </p:sp>
    </p:spTree>
    <p:extLst>
      <p:ext uri="{BB962C8B-B14F-4D97-AF65-F5344CB8AC3E}">
        <p14:creationId xmlns:p14="http://schemas.microsoft.com/office/powerpoint/2010/main" val="17260731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41B92B-A4BB-4298-9ADB-B63CAC7F0576}"/>
              </a:ext>
            </a:extLst>
          </p:cNvPr>
          <p:cNvSpPr>
            <a:spLocks noGrp="1"/>
          </p:cNvSpPr>
          <p:nvPr>
            <p:ph type="ctrTitle"/>
          </p:nvPr>
        </p:nvSpPr>
        <p:spPr/>
        <p:txBody>
          <a:bodyPr/>
          <a:lstStyle/>
          <a:p>
            <a:r>
              <a:rPr lang="en-US" dirty="0"/>
              <a:t>Harvest Function</a:t>
            </a:r>
          </a:p>
        </p:txBody>
      </p:sp>
      <p:sp>
        <p:nvSpPr>
          <p:cNvPr id="6" name="Subtitle 5">
            <a:extLst>
              <a:ext uri="{FF2B5EF4-FFF2-40B4-BE49-F238E27FC236}">
                <a16:creationId xmlns:a16="http://schemas.microsoft.com/office/drawing/2014/main" id="{B6CF7D33-BBE1-4CC2-B1A8-710A03E8E80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B4138D04-649E-4BF1-A832-3AC8123D88C1}"/>
              </a:ext>
            </a:extLst>
          </p:cNvPr>
          <p:cNvSpPr>
            <a:spLocks noGrp="1"/>
          </p:cNvSpPr>
          <p:nvPr>
            <p:ph type="sldNum" sz="quarter" idx="12"/>
          </p:nvPr>
        </p:nvSpPr>
        <p:spPr/>
        <p:txBody>
          <a:bodyPr/>
          <a:lstStyle/>
          <a:p>
            <a:fld id="{13D62B89-4EDD-4BD0-96AE-17C8BA44C6D5}" type="slidenum">
              <a:rPr lang="en-US" smtClean="0"/>
              <a:t>102</a:t>
            </a:fld>
            <a:endParaRPr lang="en-US"/>
          </a:p>
        </p:txBody>
      </p:sp>
    </p:spTree>
    <p:extLst>
      <p:ext uri="{BB962C8B-B14F-4D97-AF65-F5344CB8AC3E}">
        <p14:creationId xmlns:p14="http://schemas.microsoft.com/office/powerpoint/2010/main" val="42741971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992E9A-D8E0-488B-8ECA-5777E760A350}"/>
              </a:ext>
            </a:extLst>
          </p:cNvPr>
          <p:cNvSpPr>
            <a:spLocks noGrp="1"/>
          </p:cNvSpPr>
          <p:nvPr>
            <p:ph type="title"/>
          </p:nvPr>
        </p:nvSpPr>
        <p:spPr/>
        <p:txBody>
          <a:bodyPr/>
          <a:lstStyle/>
          <a:p>
            <a:r>
              <a:rPr lang="en-US" dirty="0"/>
              <a:t>Net Harvest in Patch</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103</a:t>
            </a:fld>
            <a:endParaRPr lang="en-US"/>
          </a:p>
        </p:txBody>
      </p:sp>
      <p:sp>
        <p:nvSpPr>
          <p:cNvPr id="3" name="Rectangle: Rounded Corners 2">
            <a:extLst>
              <a:ext uri="{FF2B5EF4-FFF2-40B4-BE49-F238E27FC236}">
                <a16:creationId xmlns:a16="http://schemas.microsoft.com/office/drawing/2014/main" id="{DE9805C2-98EE-4E7D-B7E0-216BBA2B1D9F}"/>
              </a:ext>
            </a:extLst>
          </p:cNvPr>
          <p:cNvSpPr/>
          <p:nvPr/>
        </p:nvSpPr>
        <p:spPr>
          <a:xfrm>
            <a:off x="406398" y="1524000"/>
            <a:ext cx="5473701"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10" descr="Diagram&#10;&#10;Description automatically generated">
            <a:extLst>
              <a:ext uri="{FF2B5EF4-FFF2-40B4-BE49-F238E27FC236}">
                <a16:creationId xmlns:a16="http://schemas.microsoft.com/office/drawing/2014/main" id="{1A592C0C-817A-4DFA-82C7-72173D5BA4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361" y="2325780"/>
            <a:ext cx="4892050" cy="3395479"/>
          </a:xfrm>
        </p:spPr>
      </p:pic>
      <p:sp>
        <p:nvSpPr>
          <p:cNvPr id="13" name="Rectangle: Rounded Corners 12">
            <a:extLst>
              <a:ext uri="{FF2B5EF4-FFF2-40B4-BE49-F238E27FC236}">
                <a16:creationId xmlns:a16="http://schemas.microsoft.com/office/drawing/2014/main" id="{1DD9449A-E3B0-448A-B3E4-2586F4ECC26C}"/>
              </a:ext>
            </a:extLst>
          </p:cNvPr>
          <p:cNvSpPr/>
          <p:nvPr/>
        </p:nvSpPr>
        <p:spPr>
          <a:xfrm>
            <a:off x="6311903" y="1523999"/>
            <a:ext cx="5473701"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79664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992E9A-D8E0-488B-8ECA-5777E760A350}"/>
              </a:ext>
            </a:extLst>
          </p:cNvPr>
          <p:cNvSpPr>
            <a:spLocks noGrp="1"/>
          </p:cNvSpPr>
          <p:nvPr>
            <p:ph type="title"/>
          </p:nvPr>
        </p:nvSpPr>
        <p:spPr/>
        <p:txBody>
          <a:bodyPr/>
          <a:lstStyle/>
          <a:p>
            <a:r>
              <a:rPr lang="en-US" dirty="0"/>
              <a:t>Net Harvest in Patch</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104</a:t>
            </a:fld>
            <a:endParaRPr lang="en-US"/>
          </a:p>
        </p:txBody>
      </p:sp>
      <p:sp>
        <p:nvSpPr>
          <p:cNvPr id="3" name="Rectangle: Rounded Corners 2">
            <a:extLst>
              <a:ext uri="{FF2B5EF4-FFF2-40B4-BE49-F238E27FC236}">
                <a16:creationId xmlns:a16="http://schemas.microsoft.com/office/drawing/2014/main" id="{DE9805C2-98EE-4E7D-B7E0-216BBA2B1D9F}"/>
              </a:ext>
            </a:extLst>
          </p:cNvPr>
          <p:cNvSpPr/>
          <p:nvPr/>
        </p:nvSpPr>
        <p:spPr>
          <a:xfrm>
            <a:off x="406398" y="1524000"/>
            <a:ext cx="5473701"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10" descr="Diagram&#10;&#10;Description automatically generated">
            <a:extLst>
              <a:ext uri="{FF2B5EF4-FFF2-40B4-BE49-F238E27FC236}">
                <a16:creationId xmlns:a16="http://schemas.microsoft.com/office/drawing/2014/main" id="{1A592C0C-817A-4DFA-82C7-72173D5BA4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361" y="2325780"/>
            <a:ext cx="4892050" cy="3395479"/>
          </a:xfrm>
        </p:spPr>
      </p:pic>
      <p:sp>
        <p:nvSpPr>
          <p:cNvPr id="13" name="Rectangle: Rounded Corners 12">
            <a:extLst>
              <a:ext uri="{FF2B5EF4-FFF2-40B4-BE49-F238E27FC236}">
                <a16:creationId xmlns:a16="http://schemas.microsoft.com/office/drawing/2014/main" id="{1DD9449A-E3B0-448A-B3E4-2586F4ECC26C}"/>
              </a:ext>
            </a:extLst>
          </p:cNvPr>
          <p:cNvSpPr/>
          <p:nvPr/>
        </p:nvSpPr>
        <p:spPr>
          <a:xfrm>
            <a:off x="6311903" y="1523999"/>
            <a:ext cx="5473701"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 shot of a computer&#10;&#10;Description automatically generated">
            <a:extLst>
              <a:ext uri="{FF2B5EF4-FFF2-40B4-BE49-F238E27FC236}">
                <a16:creationId xmlns:a16="http://schemas.microsoft.com/office/drawing/2014/main" id="{AB359AA6-88CE-4C07-AC90-0E2CA8B80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692" y="1923443"/>
            <a:ext cx="4706122" cy="3797816"/>
          </a:xfrm>
          <a:prstGeom prst="rect">
            <a:avLst/>
          </a:prstGeom>
        </p:spPr>
      </p:pic>
    </p:spTree>
    <p:extLst>
      <p:ext uri="{BB962C8B-B14F-4D97-AF65-F5344CB8AC3E}">
        <p14:creationId xmlns:p14="http://schemas.microsoft.com/office/powerpoint/2010/main" val="732790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D702D2-F933-41B5-B847-E0EDBE2B54F4}"/>
              </a:ext>
            </a:extLst>
          </p:cNvPr>
          <p:cNvSpPr>
            <a:spLocks noGrp="1"/>
          </p:cNvSpPr>
          <p:nvPr>
            <p:ph type="ctrTitle"/>
          </p:nvPr>
        </p:nvSpPr>
        <p:spPr/>
        <p:txBody>
          <a:bodyPr/>
          <a:lstStyle/>
          <a:p>
            <a:r>
              <a:rPr lang="en-US" dirty="0"/>
              <a:t>Additional Vigor Results</a:t>
            </a:r>
          </a:p>
        </p:txBody>
      </p:sp>
      <p:sp>
        <p:nvSpPr>
          <p:cNvPr id="9" name="Subtitle 8">
            <a:extLst>
              <a:ext uri="{FF2B5EF4-FFF2-40B4-BE49-F238E27FC236}">
                <a16:creationId xmlns:a16="http://schemas.microsoft.com/office/drawing/2014/main" id="{F0B2F23C-0C33-47DA-97DA-1B8FFD3BF548}"/>
              </a:ext>
            </a:extLst>
          </p:cNvPr>
          <p:cNvSpPr>
            <a:spLocks noGrp="1"/>
          </p:cNvSpPr>
          <p:nvPr>
            <p:ph type="subTitle" idx="1"/>
          </p:nvPr>
        </p:nvSpPr>
        <p:spPr/>
        <p:txBody>
          <a:bodyPr/>
          <a:lstStyle/>
          <a:p>
            <a:r>
              <a:rPr lang="en-US" dirty="0"/>
              <a:t>Inter-individual differences</a:t>
            </a:r>
          </a:p>
        </p:txBody>
      </p:sp>
      <p:sp>
        <p:nvSpPr>
          <p:cNvPr id="4" name="Slide Number Placeholder 3">
            <a:extLst>
              <a:ext uri="{FF2B5EF4-FFF2-40B4-BE49-F238E27FC236}">
                <a16:creationId xmlns:a16="http://schemas.microsoft.com/office/drawing/2014/main" id="{7D145C66-0B1C-492C-A5C9-FC9CEF6F4FE2}"/>
              </a:ext>
            </a:extLst>
          </p:cNvPr>
          <p:cNvSpPr>
            <a:spLocks noGrp="1"/>
          </p:cNvSpPr>
          <p:nvPr>
            <p:ph type="sldNum" sz="quarter" idx="12"/>
          </p:nvPr>
        </p:nvSpPr>
        <p:spPr/>
        <p:txBody>
          <a:bodyPr/>
          <a:lstStyle/>
          <a:p>
            <a:fld id="{13D62B89-4EDD-4BD0-96AE-17C8BA44C6D5}" type="slidenum">
              <a:rPr lang="en-US" smtClean="0"/>
              <a:pPr/>
              <a:t>105</a:t>
            </a:fld>
            <a:endParaRPr lang="en-US"/>
          </a:p>
        </p:txBody>
      </p:sp>
    </p:spTree>
    <p:extLst>
      <p:ext uri="{BB962C8B-B14F-4D97-AF65-F5344CB8AC3E}">
        <p14:creationId xmlns:p14="http://schemas.microsoft.com/office/powerpoint/2010/main" val="15941267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13A5662-F704-4253-B526-D3CA830B5778}"/>
              </a:ext>
            </a:extLst>
          </p:cNvPr>
          <p:cNvSpPr/>
          <p:nvPr/>
        </p:nvSpPr>
        <p:spPr>
          <a:xfrm>
            <a:off x="1784349" y="1536699"/>
            <a:ext cx="8623300" cy="4553932"/>
          </a:xfrm>
          <a:prstGeom prst="roundRect">
            <a:avLst>
              <a:gd name="adj" fmla="val 514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59F50C-A60D-43D5-8259-703395F6D34E}"/>
              </a:ext>
            </a:extLst>
          </p:cNvPr>
          <p:cNvSpPr>
            <a:spLocks noGrp="1"/>
          </p:cNvSpPr>
          <p:nvPr>
            <p:ph type="ctrTitle"/>
          </p:nvPr>
        </p:nvSpPr>
        <p:spPr/>
        <p:txBody>
          <a:bodyPr/>
          <a:lstStyle/>
          <a:p>
            <a:r>
              <a:rPr lang="en-US" dirty="0"/>
              <a:t>Velocity Profile</a:t>
            </a:r>
          </a:p>
        </p:txBody>
      </p:sp>
      <p:sp>
        <p:nvSpPr>
          <p:cNvPr id="27" name="Subtitle 26">
            <a:extLst>
              <a:ext uri="{FF2B5EF4-FFF2-40B4-BE49-F238E27FC236}">
                <a16:creationId xmlns:a16="http://schemas.microsoft.com/office/drawing/2014/main" id="{A97A5B71-680A-4D01-BE90-48A15E84E87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A61DF145-0E44-4B3E-B8FA-24936A1258BE}"/>
              </a:ext>
            </a:extLst>
          </p:cNvPr>
          <p:cNvSpPr>
            <a:spLocks noGrp="1"/>
          </p:cNvSpPr>
          <p:nvPr>
            <p:ph type="sldNum" sz="quarter" idx="12"/>
          </p:nvPr>
        </p:nvSpPr>
        <p:spPr/>
        <p:txBody>
          <a:bodyPr/>
          <a:lstStyle/>
          <a:p>
            <a:fld id="{3A98EE3D-8CD1-4C3F-BD1C-C98C9596463C}" type="slidenum">
              <a:rPr lang="en-US" smtClean="0"/>
              <a:t>106</a:t>
            </a:fld>
            <a:endParaRPr lang="en-US" dirty="0"/>
          </a:p>
        </p:txBody>
      </p:sp>
      <p:pic>
        <p:nvPicPr>
          <p:cNvPr id="26" name="Picture 25" descr="A picture containing text&#10;&#10;Description automatically generated">
            <a:extLst>
              <a:ext uri="{FF2B5EF4-FFF2-40B4-BE49-F238E27FC236}">
                <a16:creationId xmlns:a16="http://schemas.microsoft.com/office/drawing/2014/main" id="{B55FE268-D023-460A-83FE-C27911FA5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666" y="1722732"/>
            <a:ext cx="8232665" cy="4334265"/>
          </a:xfrm>
          <a:prstGeom prst="rect">
            <a:avLst/>
          </a:prstGeom>
        </p:spPr>
      </p:pic>
    </p:spTree>
    <p:extLst>
      <p:ext uri="{BB962C8B-B14F-4D97-AF65-F5344CB8AC3E}">
        <p14:creationId xmlns:p14="http://schemas.microsoft.com/office/powerpoint/2010/main" val="12893016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13A5662-F704-4253-B526-D3CA830B5778}"/>
              </a:ext>
            </a:extLst>
          </p:cNvPr>
          <p:cNvSpPr/>
          <p:nvPr/>
        </p:nvSpPr>
        <p:spPr>
          <a:xfrm>
            <a:off x="1784349" y="1536699"/>
            <a:ext cx="8623300" cy="4553932"/>
          </a:xfrm>
          <a:prstGeom prst="roundRect">
            <a:avLst>
              <a:gd name="adj" fmla="val 514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59F50C-A60D-43D5-8259-703395F6D34E}"/>
              </a:ext>
            </a:extLst>
          </p:cNvPr>
          <p:cNvSpPr>
            <a:spLocks noGrp="1"/>
          </p:cNvSpPr>
          <p:nvPr>
            <p:ph type="ctrTitle"/>
          </p:nvPr>
        </p:nvSpPr>
        <p:spPr/>
        <p:txBody>
          <a:bodyPr/>
          <a:lstStyle/>
          <a:p>
            <a:r>
              <a:rPr lang="en-US" dirty="0"/>
              <a:t>Velocity Profile</a:t>
            </a:r>
            <a:endParaRPr lang="en-US" dirty="0">
              <a:solidFill>
                <a:schemeClr val="accent1"/>
              </a:solidFill>
            </a:endParaRPr>
          </a:p>
        </p:txBody>
      </p:sp>
      <p:sp>
        <p:nvSpPr>
          <p:cNvPr id="28" name="Subtitle 27">
            <a:extLst>
              <a:ext uri="{FF2B5EF4-FFF2-40B4-BE49-F238E27FC236}">
                <a16:creationId xmlns:a16="http://schemas.microsoft.com/office/drawing/2014/main" id="{CAA0BDE7-9DEC-461D-BC84-C5D8F1812DF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A61DF145-0E44-4B3E-B8FA-24936A1258BE}"/>
              </a:ext>
            </a:extLst>
          </p:cNvPr>
          <p:cNvSpPr>
            <a:spLocks noGrp="1"/>
          </p:cNvSpPr>
          <p:nvPr>
            <p:ph type="sldNum" sz="quarter" idx="12"/>
          </p:nvPr>
        </p:nvSpPr>
        <p:spPr/>
        <p:txBody>
          <a:bodyPr/>
          <a:lstStyle/>
          <a:p>
            <a:fld id="{3A98EE3D-8CD1-4C3F-BD1C-C98C9596463C}" type="slidenum">
              <a:rPr lang="en-US" smtClean="0"/>
              <a:t>107</a:t>
            </a:fld>
            <a:endParaRPr lang="en-US" dirty="0"/>
          </a:p>
        </p:txBody>
      </p:sp>
      <p:pic>
        <p:nvPicPr>
          <p:cNvPr id="27" name="Picture 26" descr="A picture containing text, night sky&#10;&#10;Description automatically generated">
            <a:extLst>
              <a:ext uri="{FF2B5EF4-FFF2-40B4-BE49-F238E27FC236}">
                <a16:creationId xmlns:a16="http://schemas.microsoft.com/office/drawing/2014/main" id="{9B7A4168-7ED3-4A3E-9331-961EDB18A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666" y="1722732"/>
            <a:ext cx="8232665" cy="4334265"/>
          </a:xfrm>
          <a:prstGeom prst="rect">
            <a:avLst/>
          </a:prstGeom>
        </p:spPr>
      </p:pic>
    </p:spTree>
    <p:extLst>
      <p:ext uri="{BB962C8B-B14F-4D97-AF65-F5344CB8AC3E}">
        <p14:creationId xmlns:p14="http://schemas.microsoft.com/office/powerpoint/2010/main" val="19516984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13A5662-F704-4253-B526-D3CA830B5778}"/>
              </a:ext>
            </a:extLst>
          </p:cNvPr>
          <p:cNvSpPr/>
          <p:nvPr/>
        </p:nvSpPr>
        <p:spPr>
          <a:xfrm>
            <a:off x="1784349" y="1536699"/>
            <a:ext cx="8623300" cy="4553932"/>
          </a:xfrm>
          <a:prstGeom prst="roundRect">
            <a:avLst>
              <a:gd name="adj" fmla="val 514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59F50C-A60D-43D5-8259-703395F6D34E}"/>
              </a:ext>
            </a:extLst>
          </p:cNvPr>
          <p:cNvSpPr>
            <a:spLocks noGrp="1"/>
          </p:cNvSpPr>
          <p:nvPr>
            <p:ph type="ctrTitle"/>
          </p:nvPr>
        </p:nvSpPr>
        <p:spPr/>
        <p:txBody>
          <a:bodyPr/>
          <a:lstStyle/>
          <a:p>
            <a:r>
              <a:rPr lang="en-US" dirty="0"/>
              <a:t>Velocity Profile</a:t>
            </a:r>
            <a:endParaRPr lang="en-US" dirty="0">
              <a:solidFill>
                <a:schemeClr val="accent1"/>
              </a:solidFill>
            </a:endParaRPr>
          </a:p>
        </p:txBody>
      </p:sp>
      <p:sp>
        <p:nvSpPr>
          <p:cNvPr id="24" name="Subtitle 23">
            <a:extLst>
              <a:ext uri="{FF2B5EF4-FFF2-40B4-BE49-F238E27FC236}">
                <a16:creationId xmlns:a16="http://schemas.microsoft.com/office/drawing/2014/main" id="{97EDC837-7507-4DBD-8DA6-5A784ABE33B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A61DF145-0E44-4B3E-B8FA-24936A1258BE}"/>
              </a:ext>
            </a:extLst>
          </p:cNvPr>
          <p:cNvSpPr>
            <a:spLocks noGrp="1"/>
          </p:cNvSpPr>
          <p:nvPr>
            <p:ph type="sldNum" sz="quarter" idx="12"/>
          </p:nvPr>
        </p:nvSpPr>
        <p:spPr/>
        <p:txBody>
          <a:bodyPr/>
          <a:lstStyle/>
          <a:p>
            <a:fld id="{3A98EE3D-8CD1-4C3F-BD1C-C98C9596463C}" type="slidenum">
              <a:rPr lang="en-US" smtClean="0"/>
              <a:t>108</a:t>
            </a:fld>
            <a:endParaRPr lang="en-US" dirty="0"/>
          </a:p>
        </p:txBody>
      </p:sp>
      <p:pic>
        <p:nvPicPr>
          <p:cNvPr id="23" name="Picture 22" descr="A picture containing text, silhouette&#10;&#10;Description automatically generated">
            <a:extLst>
              <a:ext uri="{FF2B5EF4-FFF2-40B4-BE49-F238E27FC236}">
                <a16:creationId xmlns:a16="http://schemas.microsoft.com/office/drawing/2014/main" id="{C30F0D0C-EE8A-4B05-8CD3-D4257E655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618" y="1722732"/>
            <a:ext cx="8238761" cy="4334265"/>
          </a:xfrm>
          <a:prstGeom prst="rect">
            <a:avLst/>
          </a:prstGeom>
        </p:spPr>
      </p:pic>
    </p:spTree>
    <p:extLst>
      <p:ext uri="{BB962C8B-B14F-4D97-AF65-F5344CB8AC3E}">
        <p14:creationId xmlns:p14="http://schemas.microsoft.com/office/powerpoint/2010/main" val="32946329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13A5662-F704-4253-B526-D3CA830B5778}"/>
              </a:ext>
            </a:extLst>
          </p:cNvPr>
          <p:cNvSpPr/>
          <p:nvPr/>
        </p:nvSpPr>
        <p:spPr>
          <a:xfrm>
            <a:off x="1784349" y="1536699"/>
            <a:ext cx="8623300" cy="4553932"/>
          </a:xfrm>
          <a:prstGeom prst="roundRect">
            <a:avLst>
              <a:gd name="adj" fmla="val 514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59F50C-A60D-43D5-8259-703395F6D34E}"/>
              </a:ext>
            </a:extLst>
          </p:cNvPr>
          <p:cNvSpPr>
            <a:spLocks noGrp="1"/>
          </p:cNvSpPr>
          <p:nvPr>
            <p:ph type="ctrTitle"/>
          </p:nvPr>
        </p:nvSpPr>
        <p:spPr/>
        <p:txBody>
          <a:bodyPr/>
          <a:lstStyle/>
          <a:p>
            <a:r>
              <a:rPr lang="en-US" dirty="0"/>
              <a:t>Velocity Profile – example subject (change)</a:t>
            </a:r>
            <a:endParaRPr lang="en-US" dirty="0">
              <a:solidFill>
                <a:schemeClr val="accent1"/>
              </a:solidFill>
            </a:endParaRPr>
          </a:p>
        </p:txBody>
      </p:sp>
      <p:sp>
        <p:nvSpPr>
          <p:cNvPr id="23" name="Subtitle 22">
            <a:extLst>
              <a:ext uri="{FF2B5EF4-FFF2-40B4-BE49-F238E27FC236}">
                <a16:creationId xmlns:a16="http://schemas.microsoft.com/office/drawing/2014/main" id="{42AFD3BD-9A78-41C7-B98F-6BFCB45A7673}"/>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A61DF145-0E44-4B3E-B8FA-24936A1258BE}"/>
              </a:ext>
            </a:extLst>
          </p:cNvPr>
          <p:cNvSpPr>
            <a:spLocks noGrp="1"/>
          </p:cNvSpPr>
          <p:nvPr>
            <p:ph type="sldNum" sz="quarter" idx="12"/>
          </p:nvPr>
        </p:nvSpPr>
        <p:spPr/>
        <p:txBody>
          <a:bodyPr/>
          <a:lstStyle/>
          <a:p>
            <a:fld id="{3A98EE3D-8CD1-4C3F-BD1C-C98C9596463C}" type="slidenum">
              <a:rPr lang="en-US" smtClean="0"/>
              <a:t>109</a:t>
            </a:fld>
            <a:endParaRPr lang="en-US" dirty="0"/>
          </a:p>
        </p:txBody>
      </p:sp>
      <p:pic>
        <p:nvPicPr>
          <p:cNvPr id="13" name="Picture 12">
            <a:extLst>
              <a:ext uri="{FF2B5EF4-FFF2-40B4-BE49-F238E27FC236}">
                <a16:creationId xmlns:a16="http://schemas.microsoft.com/office/drawing/2014/main" id="{A2401752-ACAB-41E0-8CCF-410B1BFD9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618" y="1567284"/>
            <a:ext cx="8238761" cy="4492761"/>
          </a:xfrm>
          <a:prstGeom prst="rect">
            <a:avLst/>
          </a:prstGeom>
        </p:spPr>
      </p:pic>
    </p:spTree>
    <p:extLst>
      <p:ext uri="{BB962C8B-B14F-4D97-AF65-F5344CB8AC3E}">
        <p14:creationId xmlns:p14="http://schemas.microsoft.com/office/powerpoint/2010/main" val="3998413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2DB788-3FCF-4236-9F4D-199F396FECC3}"/>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Optimal Foraging Theory</a:t>
            </a:r>
          </a:p>
        </p:txBody>
      </p:sp>
      <p:sp>
        <p:nvSpPr>
          <p:cNvPr id="23" name="Content Placeholder 22">
            <a:extLst>
              <a:ext uri="{FF2B5EF4-FFF2-40B4-BE49-F238E27FC236}">
                <a16:creationId xmlns:a16="http://schemas.microsoft.com/office/drawing/2014/main" id="{C5A74848-804E-4F0A-9AD3-00C7360A346E}"/>
              </a:ext>
            </a:extLst>
          </p:cNvPr>
          <p:cNvSpPr>
            <a:spLocks noGrp="1"/>
          </p:cNvSpPr>
          <p:nvPr>
            <p:ph sz="half" idx="1"/>
          </p:nvPr>
        </p:nvSpPr>
        <p:spPr>
          <a:xfrm>
            <a:off x="609600" y="1600201"/>
            <a:ext cx="5384800" cy="4525963"/>
          </a:xfrm>
        </p:spPr>
        <p:txBody>
          <a:bodyPr>
            <a:normAutofit/>
          </a:bodyPr>
          <a:lstStyle/>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In an environment with patchy food distribution, how do animals decide when to leave a patch?</a:t>
            </a:r>
          </a:p>
        </p:txBody>
      </p:sp>
      <p:pic>
        <p:nvPicPr>
          <p:cNvPr id="5" name="Content Placeholder 4" descr="Bee depositing into a honeycomb">
            <a:extLst>
              <a:ext uri="{FF2B5EF4-FFF2-40B4-BE49-F238E27FC236}">
                <a16:creationId xmlns:a16="http://schemas.microsoft.com/office/drawing/2014/main" id="{C2AA0117-D021-4E46-9FE9-5880690179C5}"/>
              </a:ext>
            </a:extLst>
          </p:cNvPr>
          <p:cNvPicPr>
            <a:picLocks noChangeAspect="1"/>
          </p:cNvPicPr>
          <p:nvPr/>
        </p:nvPicPr>
        <p:blipFill rotWithShape="1">
          <a:blip r:embed="rId3"/>
          <a:srcRect l="5293" r="15290" b="-1"/>
          <a:stretch/>
        </p:blipFill>
        <p:spPr>
          <a:xfrm>
            <a:off x="6197600" y="1600201"/>
            <a:ext cx="5384800" cy="4525963"/>
          </a:xfrm>
          <a:prstGeom prst="rect">
            <a:avLst/>
          </a:prstGeom>
          <a:noFill/>
        </p:spPr>
      </p:pic>
      <p:sp>
        <p:nvSpPr>
          <p:cNvPr id="37" name="Slide Number Placeholder 36">
            <a:extLst>
              <a:ext uri="{FF2B5EF4-FFF2-40B4-BE49-F238E27FC236}">
                <a16:creationId xmlns:a16="http://schemas.microsoft.com/office/drawing/2014/main" id="{783DE3E5-FAB6-45F1-9CD1-048CE1CD11F7}"/>
              </a:ext>
            </a:extLst>
          </p:cNvPr>
          <p:cNvSpPr>
            <a:spLocks noGrp="1"/>
          </p:cNvSpPr>
          <p:nvPr>
            <p:ph type="sldNum" sz="quarter" idx="12"/>
          </p:nvPr>
        </p:nvSpPr>
        <p:spPr>
          <a:xfrm>
            <a:off x="10363200" y="6629400"/>
            <a:ext cx="1219200" cy="228600"/>
          </a:xfrm>
        </p:spPr>
        <p:txBody>
          <a:bodyPr anchor="ctr">
            <a:normAutofit/>
          </a:bodyPr>
          <a:lstStyle/>
          <a:p>
            <a:pPr>
              <a:lnSpc>
                <a:spcPct val="90000"/>
              </a:lnSpc>
              <a:spcAft>
                <a:spcPts val="600"/>
              </a:spcAft>
            </a:pPr>
            <a:fld id="{3A98EE3D-8CD1-4C3F-BD1C-C98C9596463C}" type="slidenum">
              <a:rPr lang="en-US" sz="1000"/>
              <a:pPr>
                <a:lnSpc>
                  <a:spcPct val="90000"/>
                </a:lnSpc>
                <a:spcAft>
                  <a:spcPts val="600"/>
                </a:spcAft>
              </a:pPr>
              <a:t>11</a:t>
            </a:fld>
            <a:endParaRPr lang="en-US" sz="1000"/>
          </a:p>
        </p:txBody>
      </p:sp>
      <p:sp>
        <p:nvSpPr>
          <p:cNvPr id="2" name="TextBox 1">
            <a:extLst>
              <a:ext uri="{FF2B5EF4-FFF2-40B4-BE49-F238E27FC236}">
                <a16:creationId xmlns:a16="http://schemas.microsoft.com/office/drawing/2014/main" id="{ED1B3050-CFFF-49B6-A7B7-EE8C84451A32}"/>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12738875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74CC-D75C-47B1-BEF3-47D6CF3819F1}"/>
              </a:ext>
            </a:extLst>
          </p:cNvPr>
          <p:cNvSpPr>
            <a:spLocks noGrp="1"/>
          </p:cNvSpPr>
          <p:nvPr>
            <p:ph type="ctrTitle"/>
          </p:nvPr>
        </p:nvSpPr>
        <p:spPr/>
        <p:txBody>
          <a:bodyPr vert="horz" lIns="91440" tIns="45720" rIns="91440" bIns="45720" rtlCol="0" anchor="b">
            <a:noAutofit/>
          </a:bodyPr>
          <a:lstStyle/>
          <a:p>
            <a:pPr>
              <a:lnSpc>
                <a:spcPct val="90000"/>
              </a:lnSpc>
            </a:pPr>
            <a:r>
              <a:rPr lang="en-US" dirty="0"/>
              <a:t>Subjects increase vigor after history of low effort</a:t>
            </a:r>
          </a:p>
        </p:txBody>
      </p:sp>
      <mc:AlternateContent xmlns:mc="http://schemas.openxmlformats.org/markup-compatibility/2006" xmlns:a14="http://schemas.microsoft.com/office/drawing/2010/main">
        <mc:Choice Requires="a14">
          <p:sp>
            <p:nvSpPr>
              <p:cNvPr id="32" name="Content Placeholder 31">
                <a:extLst>
                  <a:ext uri="{FF2B5EF4-FFF2-40B4-BE49-F238E27FC236}">
                    <a16:creationId xmlns:a16="http://schemas.microsoft.com/office/drawing/2014/main" id="{F1E2DC99-A550-4644-98E2-1BA989886F52}"/>
                  </a:ext>
                </a:extLst>
              </p:cNvPr>
              <p:cNvSpPr>
                <a:spLocks noGrp="1"/>
              </p:cNvSpPr>
              <p:nvPr>
                <p:ph type="subTitle" idx="1"/>
              </p:nvPr>
            </p:nvSpPr>
            <p:spPr/>
            <p:txBody>
              <a:bodyPr>
                <a:normAutofit fontScale="47500" lnSpcReduction="20000"/>
              </a:bodyPr>
              <a:lstStyle/>
              <a:p>
                <a:endParaRPr lang="en-US" dirty="0"/>
              </a:p>
              <a:p>
                <a:endParaRPr lang="en-US" dirty="0"/>
              </a:p>
              <a:p>
                <a:endParaRPr lang="en-US" dirty="0"/>
              </a:p>
              <a:p>
                <a:endParaRPr lang="en-US" dirty="0"/>
              </a:p>
              <a:p>
                <a:endParaRPr lang="en-US" dirty="0"/>
              </a:p>
              <a:p>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ΔPeak</m:t>
                      </m:r>
                      <m:r>
                        <a:rPr lang="en-US" b="0" i="0" smtClean="0">
                          <a:latin typeface="Cambria Math" panose="02040503050406030204" pitchFamily="18" charset="0"/>
                        </a:rPr>
                        <m:t> </m:t>
                      </m:r>
                      <m:r>
                        <m:rPr>
                          <m:sty m:val="p"/>
                        </m:rPr>
                        <a:rPr lang="en-US" b="0" i="0" smtClean="0">
                          <a:latin typeface="Cambria Math" panose="02040503050406030204" pitchFamily="18" charset="0"/>
                        </a:rPr>
                        <m:t>Velocity</m:t>
                      </m:r>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PV</m:t>
                          </m:r>
                        </m:e>
                        <m:sub>
                          <m:r>
                            <m:rPr>
                              <m:sty m:val="p"/>
                            </m:rPr>
                            <a:rPr lang="en-US" b="0" i="0" smtClean="0">
                              <a:latin typeface="Cambria Math" panose="02040503050406030204" pitchFamily="18" charset="0"/>
                            </a:rPr>
                            <m:t>low</m:t>
                          </m:r>
                        </m:sub>
                        <m:sup>
                          <m:r>
                            <m:rPr>
                              <m:sty m:val="p"/>
                            </m:rPr>
                            <a:rPr lang="en-US" b="0" i="0" smtClean="0">
                              <a:latin typeface="Cambria Math" panose="02040503050406030204" pitchFamily="18" charset="0"/>
                            </a:rPr>
                            <m:t>probe</m:t>
                          </m:r>
                        </m:sup>
                      </m:sSubSup>
                      <m:r>
                        <a:rPr lang="en-US" b="0" i="1" smtClean="0">
                          <a:latin typeface="Cambria Math" panose="02040503050406030204" pitchFamily="18" charset="0"/>
                        </a:rPr>
                        <m:t> −</m:t>
                      </m:r>
                      <m:sSubSup>
                        <m:sSubSupPr>
                          <m:ctrlPr>
                            <a:rPr lang="en-US" i="1">
                              <a:latin typeface="Cambria Math" panose="02040503050406030204" pitchFamily="18" charset="0"/>
                            </a:rPr>
                          </m:ctrlPr>
                        </m:sSubSupPr>
                        <m:e>
                          <m:r>
                            <m:rPr>
                              <m:sty m:val="p"/>
                            </m:rPr>
                            <a:rPr lang="en-US">
                              <a:latin typeface="Cambria Math" panose="02040503050406030204" pitchFamily="18" charset="0"/>
                            </a:rPr>
                            <m:t>PV</m:t>
                          </m:r>
                        </m:e>
                        <m:sub>
                          <m:r>
                            <m:rPr>
                              <m:sty m:val="p"/>
                            </m:rPr>
                            <a:rPr lang="en-US" b="0" i="0" smtClean="0">
                              <a:latin typeface="Cambria Math" panose="02040503050406030204" pitchFamily="18" charset="0"/>
                            </a:rPr>
                            <m:t>high</m:t>
                          </m:r>
                        </m:sub>
                        <m:sup>
                          <m:r>
                            <m:rPr>
                              <m:sty m:val="p"/>
                            </m:rPr>
                            <a:rPr lang="en-US">
                              <a:latin typeface="Cambria Math" panose="02040503050406030204" pitchFamily="18" charset="0"/>
                            </a:rPr>
                            <m:t>probe</m:t>
                          </m:r>
                        </m:sup>
                      </m:sSubSup>
                    </m:oMath>
                  </m:oMathPara>
                </a14:m>
                <a:endParaRPr lang="en-US" dirty="0"/>
              </a:p>
            </p:txBody>
          </p:sp>
        </mc:Choice>
        <mc:Fallback xmlns="">
          <p:sp>
            <p:nvSpPr>
              <p:cNvPr id="32" name="Content Placeholder 31">
                <a:extLst>
                  <a:ext uri="{FF2B5EF4-FFF2-40B4-BE49-F238E27FC236}">
                    <a16:creationId xmlns:a16="http://schemas.microsoft.com/office/drawing/2014/main" id="{F1E2DC99-A550-4644-98E2-1BA989886F52}"/>
                  </a:ext>
                </a:extLst>
              </p:cNvPr>
              <p:cNvSpPr>
                <a:spLocks noGrp="1" noRot="1" noChangeAspect="1" noMove="1" noResize="1" noEditPoints="1" noAdjustHandles="1" noChangeArrowheads="1" noChangeShapeType="1" noTextEdit="1"/>
              </p:cNvSpPr>
              <p:nvPr>
                <p:ph type="subTitle" idx="1"/>
              </p:nvPr>
            </p:nvSpPr>
            <p:spPr>
              <a:blipFill>
                <a:blip r:embed="rId2"/>
                <a:stretch>
                  <a:fillRect b="-69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smtClean="0">
                <a:solidFill>
                  <a:schemeClr val="tx1">
                    <a:lumMod val="85000"/>
                    <a:lumOff val="15000"/>
                  </a:schemeClr>
                </a:solidFill>
              </a:rPr>
              <a:pPr defTabSz="457200">
                <a:spcAft>
                  <a:spcPts val="600"/>
                </a:spcAft>
              </a:pPr>
              <a:t>110</a:t>
            </a:fld>
            <a:endParaRPr lang="en-US">
              <a:solidFill>
                <a:schemeClr val="tx1">
                  <a:lumMod val="85000"/>
                  <a:lumOff val="15000"/>
                </a:schemeClr>
              </a:solidFill>
            </a:endParaRPr>
          </a:p>
        </p:txBody>
      </p:sp>
      <p:sp>
        <p:nvSpPr>
          <p:cNvPr id="24" name="Rectangle: Rounded Corners 23">
            <a:extLst>
              <a:ext uri="{FF2B5EF4-FFF2-40B4-BE49-F238E27FC236}">
                <a16:creationId xmlns:a16="http://schemas.microsoft.com/office/drawing/2014/main" id="{CFEC77B5-5843-49DE-84E6-CCC844175B72}"/>
              </a:ext>
            </a:extLst>
          </p:cNvPr>
          <p:cNvSpPr/>
          <p:nvPr/>
        </p:nvSpPr>
        <p:spPr>
          <a:xfrm>
            <a:off x="609600" y="1417639"/>
            <a:ext cx="10972800" cy="34845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Text&#10;&#10;Description automatically generated">
            <a:extLst>
              <a:ext uri="{FF2B5EF4-FFF2-40B4-BE49-F238E27FC236}">
                <a16:creationId xmlns:a16="http://schemas.microsoft.com/office/drawing/2014/main" id="{FB44C3F1-B470-4054-8E7C-9B1D5C474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53" y="1772917"/>
            <a:ext cx="5236475" cy="2956566"/>
          </a:xfrm>
          <a:prstGeom prst="rect">
            <a:avLst/>
          </a:prstGeom>
        </p:spPr>
      </p:pic>
    </p:spTree>
    <p:extLst>
      <p:ext uri="{BB962C8B-B14F-4D97-AF65-F5344CB8AC3E}">
        <p14:creationId xmlns:p14="http://schemas.microsoft.com/office/powerpoint/2010/main" val="17716404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74CC-D75C-47B1-BEF3-47D6CF3819F1}"/>
              </a:ext>
            </a:extLst>
          </p:cNvPr>
          <p:cNvSpPr>
            <a:spLocks noGrp="1"/>
          </p:cNvSpPr>
          <p:nvPr>
            <p:ph type="ctrTitle"/>
          </p:nvPr>
        </p:nvSpPr>
        <p:spPr/>
        <p:txBody>
          <a:bodyPr vert="horz" lIns="91440" tIns="45720" rIns="91440" bIns="45720" rtlCol="0" anchor="b">
            <a:noAutofit/>
          </a:bodyPr>
          <a:lstStyle/>
          <a:p>
            <a:pPr>
              <a:lnSpc>
                <a:spcPct val="90000"/>
              </a:lnSpc>
            </a:pPr>
            <a:r>
              <a:rPr lang="en-US" dirty="0"/>
              <a:t>Subjects increase vigor after history of low effort</a:t>
            </a:r>
          </a:p>
        </p:txBody>
      </p:sp>
      <mc:AlternateContent xmlns:mc="http://schemas.openxmlformats.org/markup-compatibility/2006" xmlns:a14="http://schemas.microsoft.com/office/drawing/2010/main">
        <mc:Choice Requires="a14">
          <p:sp>
            <p:nvSpPr>
              <p:cNvPr id="10" name="Content Placeholder 31">
                <a:extLst>
                  <a:ext uri="{FF2B5EF4-FFF2-40B4-BE49-F238E27FC236}">
                    <a16:creationId xmlns:a16="http://schemas.microsoft.com/office/drawing/2014/main" id="{6FC424D3-2957-435C-817C-74A3BA144444}"/>
                  </a:ext>
                </a:extLst>
              </p:cNvPr>
              <p:cNvSpPr>
                <a:spLocks noGrp="1"/>
              </p:cNvSpPr>
              <p:nvPr>
                <p:ph type="subTitle" idx="1"/>
              </p:nvPr>
            </p:nvSpPr>
            <p:spPr/>
            <p:txBody>
              <a:bodyPr>
                <a:normAutofit fontScale="47500" lnSpcReduction="20000"/>
              </a:bodyPr>
              <a:lstStyle/>
              <a:p>
                <a:endParaRPr lang="en-US" dirty="0"/>
              </a:p>
              <a:p>
                <a:endParaRPr lang="en-US" dirty="0"/>
              </a:p>
              <a:p>
                <a:endParaRPr lang="en-US" dirty="0"/>
              </a:p>
              <a:p>
                <a:endParaRPr lang="en-US" dirty="0"/>
              </a:p>
              <a:p>
                <a:endParaRPr lang="en-US" dirty="0"/>
              </a:p>
              <a:p>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ΔPeak</m:t>
                      </m:r>
                      <m:r>
                        <a:rPr lang="en-US" b="0" i="0" smtClean="0">
                          <a:latin typeface="Cambria Math" panose="02040503050406030204" pitchFamily="18" charset="0"/>
                        </a:rPr>
                        <m:t> </m:t>
                      </m:r>
                      <m:r>
                        <m:rPr>
                          <m:sty m:val="p"/>
                        </m:rPr>
                        <a:rPr lang="en-US" b="0" i="0" smtClean="0">
                          <a:latin typeface="Cambria Math" panose="02040503050406030204" pitchFamily="18" charset="0"/>
                        </a:rPr>
                        <m:t>Velocity</m:t>
                      </m:r>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PV</m:t>
                          </m:r>
                        </m:e>
                        <m:sub>
                          <m:r>
                            <m:rPr>
                              <m:sty m:val="p"/>
                            </m:rPr>
                            <a:rPr lang="en-US" b="0" i="0" smtClean="0">
                              <a:latin typeface="Cambria Math" panose="02040503050406030204" pitchFamily="18" charset="0"/>
                            </a:rPr>
                            <m:t>low</m:t>
                          </m:r>
                        </m:sub>
                        <m:sup>
                          <m:r>
                            <m:rPr>
                              <m:sty m:val="p"/>
                            </m:rPr>
                            <a:rPr lang="en-US" b="0" i="0" smtClean="0">
                              <a:latin typeface="Cambria Math" panose="02040503050406030204" pitchFamily="18" charset="0"/>
                            </a:rPr>
                            <m:t>probe</m:t>
                          </m:r>
                        </m:sup>
                      </m:sSubSup>
                      <m:r>
                        <a:rPr lang="en-US" b="0" i="1" smtClean="0">
                          <a:latin typeface="Cambria Math" panose="02040503050406030204" pitchFamily="18" charset="0"/>
                        </a:rPr>
                        <m:t> −</m:t>
                      </m:r>
                      <m:sSubSup>
                        <m:sSubSupPr>
                          <m:ctrlPr>
                            <a:rPr lang="en-US" i="1">
                              <a:latin typeface="Cambria Math" panose="02040503050406030204" pitchFamily="18" charset="0"/>
                            </a:rPr>
                          </m:ctrlPr>
                        </m:sSubSupPr>
                        <m:e>
                          <m:r>
                            <m:rPr>
                              <m:sty m:val="p"/>
                            </m:rPr>
                            <a:rPr lang="en-US">
                              <a:latin typeface="Cambria Math" panose="02040503050406030204" pitchFamily="18" charset="0"/>
                            </a:rPr>
                            <m:t>PV</m:t>
                          </m:r>
                        </m:e>
                        <m:sub>
                          <m:r>
                            <m:rPr>
                              <m:sty m:val="p"/>
                            </m:rPr>
                            <a:rPr lang="en-US" b="0" i="0" smtClean="0">
                              <a:latin typeface="Cambria Math" panose="02040503050406030204" pitchFamily="18" charset="0"/>
                            </a:rPr>
                            <m:t>high</m:t>
                          </m:r>
                        </m:sub>
                        <m:sup>
                          <m:r>
                            <m:rPr>
                              <m:sty m:val="p"/>
                            </m:rPr>
                            <a:rPr lang="en-US">
                              <a:latin typeface="Cambria Math" panose="02040503050406030204" pitchFamily="18" charset="0"/>
                            </a:rPr>
                            <m:t>probe</m:t>
                          </m:r>
                        </m:sup>
                      </m:sSubSup>
                    </m:oMath>
                  </m:oMathPara>
                </a14:m>
                <a:endParaRPr lang="en-US" dirty="0"/>
              </a:p>
            </p:txBody>
          </p:sp>
        </mc:Choice>
        <mc:Fallback xmlns="">
          <p:sp>
            <p:nvSpPr>
              <p:cNvPr id="10" name="Content Placeholder 31">
                <a:extLst>
                  <a:ext uri="{FF2B5EF4-FFF2-40B4-BE49-F238E27FC236}">
                    <a16:creationId xmlns:a16="http://schemas.microsoft.com/office/drawing/2014/main" id="{6FC424D3-2957-435C-817C-74A3BA144444}"/>
                  </a:ext>
                </a:extLst>
              </p:cNvPr>
              <p:cNvSpPr>
                <a:spLocks noGrp="1" noRot="1" noChangeAspect="1" noMove="1" noResize="1" noEditPoints="1" noAdjustHandles="1" noChangeArrowheads="1" noChangeShapeType="1" noTextEdit="1"/>
              </p:cNvSpPr>
              <p:nvPr>
                <p:ph type="subTitle" idx="1"/>
              </p:nvPr>
            </p:nvSpPr>
            <p:spPr>
              <a:blipFill>
                <a:blip r:embed="rId2"/>
                <a:stretch>
                  <a:fillRect b="-69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smtClean="0">
                <a:solidFill>
                  <a:schemeClr val="tx1">
                    <a:lumMod val="85000"/>
                    <a:lumOff val="15000"/>
                  </a:schemeClr>
                </a:solidFill>
              </a:rPr>
              <a:pPr defTabSz="457200">
                <a:spcAft>
                  <a:spcPts val="600"/>
                </a:spcAft>
              </a:pPr>
              <a:t>111</a:t>
            </a:fld>
            <a:endParaRPr lang="en-US">
              <a:solidFill>
                <a:schemeClr val="tx1">
                  <a:lumMod val="85000"/>
                  <a:lumOff val="15000"/>
                </a:schemeClr>
              </a:solidFill>
            </a:endParaRPr>
          </a:p>
        </p:txBody>
      </p:sp>
      <p:sp>
        <p:nvSpPr>
          <p:cNvPr id="24" name="Rectangle: Rounded Corners 23">
            <a:extLst>
              <a:ext uri="{FF2B5EF4-FFF2-40B4-BE49-F238E27FC236}">
                <a16:creationId xmlns:a16="http://schemas.microsoft.com/office/drawing/2014/main" id="{CFEC77B5-5843-49DE-84E6-CCC844175B72}"/>
              </a:ext>
            </a:extLst>
          </p:cNvPr>
          <p:cNvSpPr/>
          <p:nvPr/>
        </p:nvSpPr>
        <p:spPr>
          <a:xfrm>
            <a:off x="609600" y="1417639"/>
            <a:ext cx="10972800" cy="34845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hart, histogram&#10;&#10;Description automatically generated">
            <a:extLst>
              <a:ext uri="{FF2B5EF4-FFF2-40B4-BE49-F238E27FC236}">
                <a16:creationId xmlns:a16="http://schemas.microsoft.com/office/drawing/2014/main" id="{C0E8EA5D-9D1C-41DB-91A9-45959BB83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53" y="1772917"/>
            <a:ext cx="5236475" cy="2956566"/>
          </a:xfrm>
          <a:prstGeom prst="rect">
            <a:avLst/>
          </a:prstGeom>
        </p:spPr>
      </p:pic>
    </p:spTree>
    <p:extLst>
      <p:ext uri="{BB962C8B-B14F-4D97-AF65-F5344CB8AC3E}">
        <p14:creationId xmlns:p14="http://schemas.microsoft.com/office/powerpoint/2010/main" val="38428814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74CC-D75C-47B1-BEF3-47D6CF3819F1}"/>
              </a:ext>
            </a:extLst>
          </p:cNvPr>
          <p:cNvSpPr>
            <a:spLocks noGrp="1"/>
          </p:cNvSpPr>
          <p:nvPr>
            <p:ph type="ctrTitle"/>
          </p:nvPr>
        </p:nvSpPr>
        <p:spPr/>
        <p:txBody>
          <a:bodyPr vert="horz" lIns="91440" tIns="45720" rIns="91440" bIns="45720" rtlCol="0" anchor="b">
            <a:noAutofit/>
          </a:bodyPr>
          <a:lstStyle/>
          <a:p>
            <a:pPr>
              <a:lnSpc>
                <a:spcPct val="90000"/>
              </a:lnSpc>
            </a:pPr>
            <a:r>
              <a:rPr lang="en-US" dirty="0"/>
              <a:t>Subjects increase vigor after history of low effort</a:t>
            </a:r>
          </a:p>
        </p:txBody>
      </p:sp>
      <mc:AlternateContent xmlns:mc="http://schemas.openxmlformats.org/markup-compatibility/2006" xmlns:a14="http://schemas.microsoft.com/office/drawing/2010/main">
        <mc:Choice Requires="a14">
          <p:sp>
            <p:nvSpPr>
              <p:cNvPr id="10" name="Content Placeholder 31">
                <a:extLst>
                  <a:ext uri="{FF2B5EF4-FFF2-40B4-BE49-F238E27FC236}">
                    <a16:creationId xmlns:a16="http://schemas.microsoft.com/office/drawing/2014/main" id="{5F8DFD13-250F-4C50-A62A-F185E064A907}"/>
                  </a:ext>
                </a:extLst>
              </p:cNvPr>
              <p:cNvSpPr>
                <a:spLocks noGrp="1"/>
              </p:cNvSpPr>
              <p:nvPr>
                <p:ph type="subTitle" idx="1"/>
              </p:nvPr>
            </p:nvSpPr>
            <p:spPr/>
            <p:txBody>
              <a:bodyPr>
                <a:normAutofit fontScale="47500" lnSpcReduction="20000"/>
              </a:bodyPr>
              <a:lstStyle/>
              <a:p>
                <a:endParaRPr lang="en-US" dirty="0"/>
              </a:p>
              <a:p>
                <a:endParaRPr lang="en-US" dirty="0"/>
              </a:p>
              <a:p>
                <a:endParaRPr lang="en-US" dirty="0"/>
              </a:p>
              <a:p>
                <a:endParaRPr lang="en-US" dirty="0"/>
              </a:p>
              <a:p>
                <a:endParaRPr lang="en-US" dirty="0"/>
              </a:p>
              <a:p>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ΔPeak</m:t>
                      </m:r>
                      <m:r>
                        <a:rPr lang="en-US" b="0" i="0" smtClean="0">
                          <a:latin typeface="Cambria Math" panose="02040503050406030204" pitchFamily="18" charset="0"/>
                        </a:rPr>
                        <m:t> </m:t>
                      </m:r>
                      <m:r>
                        <m:rPr>
                          <m:sty m:val="p"/>
                        </m:rPr>
                        <a:rPr lang="en-US" b="0" i="0" smtClean="0">
                          <a:latin typeface="Cambria Math" panose="02040503050406030204" pitchFamily="18" charset="0"/>
                        </a:rPr>
                        <m:t>Velocity</m:t>
                      </m:r>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PV</m:t>
                          </m:r>
                        </m:e>
                        <m:sub>
                          <m:r>
                            <m:rPr>
                              <m:sty m:val="p"/>
                            </m:rPr>
                            <a:rPr lang="en-US" b="0" i="0" smtClean="0">
                              <a:latin typeface="Cambria Math" panose="02040503050406030204" pitchFamily="18" charset="0"/>
                            </a:rPr>
                            <m:t>low</m:t>
                          </m:r>
                        </m:sub>
                        <m:sup>
                          <m:r>
                            <m:rPr>
                              <m:sty m:val="p"/>
                            </m:rPr>
                            <a:rPr lang="en-US" b="0" i="0" smtClean="0">
                              <a:latin typeface="Cambria Math" panose="02040503050406030204" pitchFamily="18" charset="0"/>
                            </a:rPr>
                            <m:t>probe</m:t>
                          </m:r>
                        </m:sup>
                      </m:sSubSup>
                      <m:r>
                        <a:rPr lang="en-US" b="0" i="1" smtClean="0">
                          <a:latin typeface="Cambria Math" panose="02040503050406030204" pitchFamily="18" charset="0"/>
                        </a:rPr>
                        <m:t> −</m:t>
                      </m:r>
                      <m:sSubSup>
                        <m:sSubSupPr>
                          <m:ctrlPr>
                            <a:rPr lang="en-US" i="1">
                              <a:latin typeface="Cambria Math" panose="02040503050406030204" pitchFamily="18" charset="0"/>
                            </a:rPr>
                          </m:ctrlPr>
                        </m:sSubSupPr>
                        <m:e>
                          <m:r>
                            <m:rPr>
                              <m:sty m:val="p"/>
                            </m:rPr>
                            <a:rPr lang="en-US">
                              <a:latin typeface="Cambria Math" panose="02040503050406030204" pitchFamily="18" charset="0"/>
                            </a:rPr>
                            <m:t>PV</m:t>
                          </m:r>
                        </m:e>
                        <m:sub>
                          <m:r>
                            <m:rPr>
                              <m:sty m:val="p"/>
                            </m:rPr>
                            <a:rPr lang="en-US" b="0" i="0" smtClean="0">
                              <a:latin typeface="Cambria Math" panose="02040503050406030204" pitchFamily="18" charset="0"/>
                            </a:rPr>
                            <m:t>high</m:t>
                          </m:r>
                        </m:sub>
                        <m:sup>
                          <m:r>
                            <m:rPr>
                              <m:sty m:val="p"/>
                            </m:rPr>
                            <a:rPr lang="en-US">
                              <a:latin typeface="Cambria Math" panose="02040503050406030204" pitchFamily="18" charset="0"/>
                            </a:rPr>
                            <m:t>probe</m:t>
                          </m:r>
                        </m:sup>
                      </m:sSubSup>
                    </m:oMath>
                  </m:oMathPara>
                </a14:m>
                <a:endParaRPr lang="en-US" dirty="0"/>
              </a:p>
            </p:txBody>
          </p:sp>
        </mc:Choice>
        <mc:Fallback xmlns="">
          <p:sp>
            <p:nvSpPr>
              <p:cNvPr id="10" name="Content Placeholder 31">
                <a:extLst>
                  <a:ext uri="{FF2B5EF4-FFF2-40B4-BE49-F238E27FC236}">
                    <a16:creationId xmlns:a16="http://schemas.microsoft.com/office/drawing/2014/main" id="{5F8DFD13-250F-4C50-A62A-F185E064A907}"/>
                  </a:ext>
                </a:extLst>
              </p:cNvPr>
              <p:cNvSpPr>
                <a:spLocks noGrp="1" noRot="1" noChangeAspect="1" noMove="1" noResize="1" noEditPoints="1" noAdjustHandles="1" noChangeArrowheads="1" noChangeShapeType="1" noTextEdit="1"/>
              </p:cNvSpPr>
              <p:nvPr>
                <p:ph type="subTitle" idx="1"/>
              </p:nvPr>
            </p:nvSpPr>
            <p:spPr>
              <a:blipFill>
                <a:blip r:embed="rId3"/>
                <a:stretch>
                  <a:fillRect b="-69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smtClean="0">
                <a:solidFill>
                  <a:schemeClr val="tx1">
                    <a:lumMod val="85000"/>
                    <a:lumOff val="15000"/>
                  </a:schemeClr>
                </a:solidFill>
              </a:rPr>
              <a:pPr defTabSz="457200">
                <a:spcAft>
                  <a:spcPts val="600"/>
                </a:spcAft>
              </a:pPr>
              <a:t>112</a:t>
            </a:fld>
            <a:endParaRPr lang="en-US">
              <a:solidFill>
                <a:schemeClr val="tx1">
                  <a:lumMod val="85000"/>
                  <a:lumOff val="15000"/>
                </a:schemeClr>
              </a:solidFill>
            </a:endParaRPr>
          </a:p>
        </p:txBody>
      </p:sp>
      <p:sp>
        <p:nvSpPr>
          <p:cNvPr id="24" name="Rectangle: Rounded Corners 23">
            <a:extLst>
              <a:ext uri="{FF2B5EF4-FFF2-40B4-BE49-F238E27FC236}">
                <a16:creationId xmlns:a16="http://schemas.microsoft.com/office/drawing/2014/main" id="{CFEC77B5-5843-49DE-84E6-CCC844175B72}"/>
              </a:ext>
            </a:extLst>
          </p:cNvPr>
          <p:cNvSpPr/>
          <p:nvPr/>
        </p:nvSpPr>
        <p:spPr>
          <a:xfrm>
            <a:off x="609600" y="1417639"/>
            <a:ext cx="10972800" cy="34845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Chart, histogram&#10;&#10;Description automatically generated">
            <a:extLst>
              <a:ext uri="{FF2B5EF4-FFF2-40B4-BE49-F238E27FC236}">
                <a16:creationId xmlns:a16="http://schemas.microsoft.com/office/drawing/2014/main" id="{34003917-B754-44E3-AC53-766459F6A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753" y="1772917"/>
            <a:ext cx="10634494" cy="2956566"/>
          </a:xfrm>
          <a:prstGeom prst="rect">
            <a:avLst/>
          </a:prstGeom>
        </p:spPr>
      </p:pic>
    </p:spTree>
    <p:extLst>
      <p:ext uri="{BB962C8B-B14F-4D97-AF65-F5344CB8AC3E}">
        <p14:creationId xmlns:p14="http://schemas.microsoft.com/office/powerpoint/2010/main" val="37636444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8C46-2183-483B-8794-C721567FA939}"/>
              </a:ext>
            </a:extLst>
          </p:cNvPr>
          <p:cNvSpPr>
            <a:spLocks noGrp="1"/>
          </p:cNvSpPr>
          <p:nvPr>
            <p:ph type="title"/>
          </p:nvPr>
        </p:nvSpPr>
        <p:spPr>
          <a:xfrm>
            <a:off x="609603" y="273049"/>
            <a:ext cx="4011084" cy="1162051"/>
          </a:xfrm>
        </p:spPr>
        <p:txBody>
          <a:bodyPr anchor="b">
            <a:normAutofit/>
          </a:bodyPr>
          <a:lstStyle/>
          <a:p>
            <a:r>
              <a:rPr lang="en-US"/>
              <a:t>Individual differences in vigor and relation to harvest </a:t>
            </a:r>
            <a:r>
              <a:rPr lang="en-US" err="1"/>
              <a:t>behaviour</a:t>
            </a:r>
            <a:r>
              <a:rPr lang="en-US"/>
              <a:t> </a:t>
            </a:r>
          </a:p>
        </p:txBody>
      </p:sp>
      <p:pic>
        <p:nvPicPr>
          <p:cNvPr id="6" name="Content Placeholder 5" descr="Diagram, engineering drawing&#10;&#10;Description automatically generated">
            <a:extLst>
              <a:ext uri="{FF2B5EF4-FFF2-40B4-BE49-F238E27FC236}">
                <a16:creationId xmlns:a16="http://schemas.microsoft.com/office/drawing/2014/main" id="{F7689101-7BDB-45D3-B477-668D28CE8CD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48010" y="273054"/>
            <a:ext cx="6334387" cy="6334387"/>
          </a:xfrm>
          <a:noFill/>
        </p:spPr>
      </p:pic>
      <p:sp>
        <p:nvSpPr>
          <p:cNvPr id="11" name="Text Placeholder 3">
            <a:extLst>
              <a:ext uri="{FF2B5EF4-FFF2-40B4-BE49-F238E27FC236}">
                <a16:creationId xmlns:a16="http://schemas.microsoft.com/office/drawing/2014/main" id="{E7A5103A-D4F7-4197-BACF-E86B0664966F}"/>
              </a:ext>
            </a:extLst>
          </p:cNvPr>
          <p:cNvSpPr>
            <a:spLocks noGrp="1"/>
          </p:cNvSpPr>
          <p:nvPr>
            <p:ph type="body" sz="half" idx="2"/>
          </p:nvPr>
        </p:nvSpPr>
        <p:spPr>
          <a:xfrm>
            <a:off x="609603" y="1435103"/>
            <a:ext cx="4011084" cy="4691063"/>
          </a:xfrm>
        </p:spPr>
        <p:txBody>
          <a:bodyPr/>
          <a:lstStyle/>
          <a:p>
            <a:endParaRPr lang="en-US"/>
          </a:p>
        </p:txBody>
      </p:sp>
      <p:sp>
        <p:nvSpPr>
          <p:cNvPr id="4" name="Slide Number Placeholder 3">
            <a:extLst>
              <a:ext uri="{FF2B5EF4-FFF2-40B4-BE49-F238E27FC236}">
                <a16:creationId xmlns:a16="http://schemas.microsoft.com/office/drawing/2014/main" id="{C6D49D4B-EC69-4404-B9E2-C9AE93DFB11A}"/>
              </a:ext>
            </a:extLst>
          </p:cNvPr>
          <p:cNvSpPr>
            <a:spLocks noGrp="1"/>
          </p:cNvSpPr>
          <p:nvPr>
            <p:ph type="sldNum" sz="quarter" idx="12"/>
          </p:nvPr>
        </p:nvSpPr>
        <p:spPr>
          <a:xfrm>
            <a:off x="10363200" y="6629400"/>
            <a:ext cx="1219200" cy="228600"/>
          </a:xfrm>
        </p:spPr>
        <p:txBody>
          <a:bodyPr anchor="ctr">
            <a:normAutofit/>
          </a:bodyPr>
          <a:lstStyle/>
          <a:p>
            <a:pPr>
              <a:lnSpc>
                <a:spcPct val="90000"/>
              </a:lnSpc>
              <a:spcAft>
                <a:spcPts val="600"/>
              </a:spcAft>
            </a:pPr>
            <a:fld id="{3A98EE3D-8CD1-4C3F-BD1C-C98C9596463C}" type="slidenum">
              <a:rPr lang="en-US" sz="1000" smtClean="0"/>
              <a:pPr>
                <a:lnSpc>
                  <a:spcPct val="90000"/>
                </a:lnSpc>
                <a:spcAft>
                  <a:spcPts val="600"/>
                </a:spcAft>
              </a:pPr>
              <a:t>113</a:t>
            </a:fld>
            <a:endParaRPr lang="en-US" sz="1000"/>
          </a:p>
        </p:txBody>
      </p:sp>
    </p:spTree>
    <p:extLst>
      <p:ext uri="{BB962C8B-B14F-4D97-AF65-F5344CB8AC3E}">
        <p14:creationId xmlns:p14="http://schemas.microsoft.com/office/powerpoint/2010/main" val="3962991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277865-8FDF-4349-B94D-791A9E8CD43D}"/>
              </a:ext>
            </a:extLst>
          </p:cNvPr>
          <p:cNvSpPr>
            <a:spLocks noGrp="1"/>
          </p:cNvSpPr>
          <p:nvPr>
            <p:ph type="ctrTitle"/>
          </p:nvPr>
        </p:nvSpPr>
        <p:spPr/>
        <p:txBody>
          <a:bodyPr/>
          <a:lstStyle/>
          <a:p>
            <a:r>
              <a:rPr lang="en-US" dirty="0"/>
              <a:t>Grip Ramp-up in Environment</a:t>
            </a:r>
          </a:p>
        </p:txBody>
      </p:sp>
      <p:sp>
        <p:nvSpPr>
          <p:cNvPr id="6" name="Subtitle 5">
            <a:extLst>
              <a:ext uri="{FF2B5EF4-FFF2-40B4-BE49-F238E27FC236}">
                <a16:creationId xmlns:a16="http://schemas.microsoft.com/office/drawing/2014/main" id="{33483B00-0F5C-4CEE-B9F7-F8357A56B5B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11EE66C2-4F30-405A-B73A-304C566979CE}"/>
              </a:ext>
            </a:extLst>
          </p:cNvPr>
          <p:cNvSpPr>
            <a:spLocks noGrp="1"/>
          </p:cNvSpPr>
          <p:nvPr>
            <p:ph type="sldNum" sz="quarter" idx="12"/>
          </p:nvPr>
        </p:nvSpPr>
        <p:spPr/>
        <p:txBody>
          <a:bodyPr/>
          <a:lstStyle/>
          <a:p>
            <a:fld id="{13D62B89-4EDD-4BD0-96AE-17C8BA44C6D5}" type="slidenum">
              <a:rPr lang="en-US" smtClean="0"/>
              <a:t>114</a:t>
            </a:fld>
            <a:endParaRPr lang="en-US"/>
          </a:p>
        </p:txBody>
      </p:sp>
    </p:spTree>
    <p:extLst>
      <p:ext uri="{BB962C8B-B14F-4D97-AF65-F5344CB8AC3E}">
        <p14:creationId xmlns:p14="http://schemas.microsoft.com/office/powerpoint/2010/main" val="9284558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E16E575-4BCC-48CB-A364-A519B090033A}"/>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p:txBody>
          <a:bodyPr vert="horz" lIns="91440" tIns="45720" rIns="91440" bIns="45720" rtlCol="0">
            <a:noAutofit/>
          </a:bodyPr>
          <a:lstStyle/>
          <a:p>
            <a:r>
              <a:rPr lang="en-US" dirty="0"/>
              <a:t>Grip Ramp-up is Faster After History of Low Effort</a:t>
            </a:r>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sz="half" idx="1"/>
          </p:nvPr>
        </p:nvSpPr>
        <p:spPr/>
        <p:txBody>
          <a:bodyPr>
            <a:normAutofit/>
          </a:bodyPr>
          <a:lstStyle/>
          <a:p>
            <a:pPr marL="514350" indent="-514350">
              <a:buFont typeface="+mj-lt"/>
              <a:buAutoNum type="arabicPeriod"/>
            </a:pPr>
            <a:endParaRPr lang="en-US" dirty="0"/>
          </a:p>
          <a:p>
            <a:pPr marL="0" indent="0">
              <a:buNone/>
            </a:pPr>
            <a:r>
              <a:rPr lang="en-US" dirty="0">
                <a:latin typeface="+mj-lt"/>
              </a:rPr>
              <a:t>Peak Force Rate (N/s): </a:t>
            </a:r>
          </a:p>
          <a:p>
            <a:pPr marL="0" indent="0">
              <a:buNone/>
            </a:pPr>
            <a:r>
              <a:rPr lang="en-US" dirty="0">
                <a:latin typeface="+mj-lt"/>
              </a:rPr>
              <a:t>On average subjects significantly increased their grip faster after a history of high effort.</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115</a:t>
            </a:fld>
            <a:endParaRPr lang="en-US"/>
          </a:p>
        </p:txBody>
      </p:sp>
      <p:pic>
        <p:nvPicPr>
          <p:cNvPr id="5" name="Picture 4" descr="A picture containing application&#10;&#10;Description automatically generated">
            <a:extLst>
              <a:ext uri="{FF2B5EF4-FFF2-40B4-BE49-F238E27FC236}">
                <a16:creationId xmlns:a16="http://schemas.microsoft.com/office/drawing/2014/main" id="{CA1CC029-12D7-4C6C-9FE1-091A36DD0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316" y="1532979"/>
            <a:ext cx="3572263" cy="4660401"/>
          </a:xfrm>
          <a:prstGeom prst="rect">
            <a:avLst/>
          </a:prstGeom>
        </p:spPr>
      </p:pic>
    </p:spTree>
    <p:extLst>
      <p:ext uri="{BB962C8B-B14F-4D97-AF65-F5344CB8AC3E}">
        <p14:creationId xmlns:p14="http://schemas.microsoft.com/office/powerpoint/2010/main" val="15260411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p:txBody>
          <a:bodyPr vert="horz" lIns="91440" tIns="45720" rIns="91440" bIns="45720" rtlCol="0">
            <a:noAutofit/>
          </a:bodyPr>
          <a:lstStyle/>
          <a:p>
            <a:r>
              <a:rPr lang="en-US" dirty="0"/>
              <a:t>Grip Ramp-up is Faster After History of Low Effort</a:t>
            </a:r>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sz="half" idx="1"/>
          </p:nvPr>
        </p:nvSpPr>
        <p:spPr/>
        <p:txBody>
          <a:bodyPr>
            <a:normAutofit/>
          </a:bodyPr>
          <a:lstStyle/>
          <a:p>
            <a:pPr marL="514350" indent="-514350">
              <a:buFont typeface="+mj-lt"/>
              <a:buAutoNum type="arabicPeriod"/>
            </a:pPr>
            <a:endParaRPr lang="en-US" dirty="0"/>
          </a:p>
          <a:p>
            <a:pPr marL="0" indent="0">
              <a:buNone/>
            </a:pPr>
            <a:r>
              <a:rPr lang="en-US" dirty="0">
                <a:latin typeface="+mj-lt"/>
              </a:rPr>
              <a:t>Grip Ramp-up Duration (s): </a:t>
            </a:r>
          </a:p>
          <a:p>
            <a:pPr marL="0" indent="0">
              <a:buNone/>
            </a:pPr>
            <a:r>
              <a:rPr lang="en-US" dirty="0">
                <a:latin typeface="+mj-lt"/>
              </a:rPr>
              <a:t>On average subjects significantly increased their grip faster after a history of high effort.</a:t>
            </a:r>
          </a:p>
        </p:txBody>
      </p:sp>
      <p:sp>
        <p:nvSpPr>
          <p:cNvPr id="3" name="Content Placeholder 2">
            <a:extLst>
              <a:ext uri="{FF2B5EF4-FFF2-40B4-BE49-F238E27FC236}">
                <a16:creationId xmlns:a16="http://schemas.microsoft.com/office/drawing/2014/main" id="{098D4A1B-DC41-4C97-ADFD-241FFD2AEFCE}"/>
              </a:ext>
            </a:extLst>
          </p:cNvPr>
          <p:cNvSpPr>
            <a:spLocks noGrp="1"/>
          </p:cNvSpPr>
          <p:nvPr>
            <p:ph sz="half" idx="2"/>
          </p:nvPr>
        </p:nvSpPr>
        <p:spPr/>
        <p:txBody>
          <a:bodyPr/>
          <a:lstStyle/>
          <a:p>
            <a:endParaRPr lang="en-US"/>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116</a:t>
            </a:fld>
            <a:endParaRPr lang="en-US"/>
          </a:p>
        </p:txBody>
      </p:sp>
      <p:sp>
        <p:nvSpPr>
          <p:cNvPr id="4" name="Rectangle: Rounded Corners 3">
            <a:extLst>
              <a:ext uri="{FF2B5EF4-FFF2-40B4-BE49-F238E27FC236}">
                <a16:creationId xmlns:a16="http://schemas.microsoft.com/office/drawing/2014/main" id="{579BBFE8-C358-4B30-830E-7E98E6275130}"/>
              </a:ext>
            </a:extLst>
          </p:cNvPr>
          <p:cNvSpPr/>
          <p:nvPr/>
        </p:nvSpPr>
        <p:spPr>
          <a:xfrm>
            <a:off x="6197598" y="1524000"/>
            <a:ext cx="5473701"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10;&#10;Description automatically generated">
            <a:extLst>
              <a:ext uri="{FF2B5EF4-FFF2-40B4-BE49-F238E27FC236}">
                <a16:creationId xmlns:a16="http://schemas.microsoft.com/office/drawing/2014/main" id="{5202561F-80FB-44E4-9B2E-AB858EEA7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232" y="2014564"/>
            <a:ext cx="3392431" cy="3697232"/>
          </a:xfrm>
          <a:prstGeom prst="rect">
            <a:avLst/>
          </a:prstGeom>
        </p:spPr>
      </p:pic>
    </p:spTree>
    <p:extLst>
      <p:ext uri="{BB962C8B-B14F-4D97-AF65-F5344CB8AC3E}">
        <p14:creationId xmlns:p14="http://schemas.microsoft.com/office/powerpoint/2010/main" val="37207125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CA6EDE-A3C1-4C39-BF59-A9BE0F9E4778}"/>
              </a:ext>
            </a:extLst>
          </p:cNvPr>
          <p:cNvSpPr>
            <a:spLocks noGrp="1"/>
          </p:cNvSpPr>
          <p:nvPr>
            <p:ph type="ctrTitle"/>
          </p:nvPr>
        </p:nvSpPr>
        <p:spPr/>
        <p:txBody>
          <a:bodyPr/>
          <a:lstStyle/>
          <a:p>
            <a:r>
              <a:rPr lang="en-US" dirty="0"/>
              <a:t>Giving-up Duration</a:t>
            </a:r>
          </a:p>
        </p:txBody>
      </p:sp>
      <p:sp>
        <p:nvSpPr>
          <p:cNvPr id="7" name="Subtitle 6">
            <a:extLst>
              <a:ext uri="{FF2B5EF4-FFF2-40B4-BE49-F238E27FC236}">
                <a16:creationId xmlns:a16="http://schemas.microsoft.com/office/drawing/2014/main" id="{265E5B80-B445-4024-9930-BEF6BC34D040}"/>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27210FD0-37F9-4A64-98C9-C7CFF155166E}"/>
              </a:ext>
            </a:extLst>
          </p:cNvPr>
          <p:cNvSpPr>
            <a:spLocks noGrp="1"/>
          </p:cNvSpPr>
          <p:nvPr>
            <p:ph type="sldNum" sz="quarter" idx="12"/>
          </p:nvPr>
        </p:nvSpPr>
        <p:spPr/>
        <p:txBody>
          <a:bodyPr/>
          <a:lstStyle/>
          <a:p>
            <a:fld id="{13D62B89-4EDD-4BD0-96AE-17C8BA44C6D5}" type="slidenum">
              <a:rPr lang="en-US" smtClean="0"/>
              <a:t>117</a:t>
            </a:fld>
            <a:endParaRPr lang="en-US"/>
          </a:p>
        </p:txBody>
      </p:sp>
    </p:spTree>
    <p:extLst>
      <p:ext uri="{BB962C8B-B14F-4D97-AF65-F5344CB8AC3E}">
        <p14:creationId xmlns:p14="http://schemas.microsoft.com/office/powerpoint/2010/main" val="29106055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863CDDE4-830C-4488-BE69-00D4B2F92602}"/>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a:xfrm>
            <a:off x="609600" y="274980"/>
            <a:ext cx="10972800" cy="1143000"/>
          </a:xfrm>
        </p:spPr>
        <p:txBody>
          <a:bodyPr vert="horz" lIns="91440" tIns="45720" rIns="91440" bIns="45720" rtlCol="0">
            <a:noAutofit/>
          </a:bodyPr>
          <a:lstStyle/>
          <a:p>
            <a:r>
              <a:rPr lang="en-US" dirty="0"/>
              <a:t>When subjects stop collecting berries…</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118</a:t>
            </a:fld>
            <a:endParaRPr lang="en-US"/>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idx="1"/>
          </p:nvPr>
        </p:nvSpPr>
        <p:spPr>
          <a:xfrm>
            <a:off x="609600" y="1600201"/>
            <a:ext cx="5384803" cy="4525963"/>
          </a:xfrm>
        </p:spPr>
        <p:txBody>
          <a:bodyPr>
            <a:normAutofit/>
          </a:bodyPr>
          <a:lstStyle/>
          <a:p>
            <a:pPr marL="0" indent="0">
              <a:buNone/>
            </a:pPr>
            <a:endParaRPr lang="en-US" dirty="0"/>
          </a:p>
        </p:txBody>
      </p:sp>
      <p:pic>
        <p:nvPicPr>
          <p:cNvPr id="5" name="Picture 4" descr="A picture containing graphical user interface&#10;&#10;Description automatically generated">
            <a:extLst>
              <a:ext uri="{FF2B5EF4-FFF2-40B4-BE49-F238E27FC236}">
                <a16:creationId xmlns:a16="http://schemas.microsoft.com/office/drawing/2014/main" id="{92E93868-0F1C-4D6A-9F0D-D0D561A94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967" y="2012532"/>
            <a:ext cx="4867666" cy="3904496"/>
          </a:xfrm>
          <a:prstGeom prst="rect">
            <a:avLst/>
          </a:prstGeom>
        </p:spPr>
      </p:pic>
    </p:spTree>
    <p:extLst>
      <p:ext uri="{BB962C8B-B14F-4D97-AF65-F5344CB8AC3E}">
        <p14:creationId xmlns:p14="http://schemas.microsoft.com/office/powerpoint/2010/main" val="41036819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863CDDE4-830C-4488-BE69-00D4B2F92602}"/>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a:xfrm>
            <a:off x="609600" y="274980"/>
            <a:ext cx="10972800" cy="1143000"/>
          </a:xfrm>
        </p:spPr>
        <p:txBody>
          <a:bodyPr vert="horz" lIns="91440" tIns="45720" rIns="91440" bIns="45720" rtlCol="0">
            <a:noAutofit/>
          </a:bodyPr>
          <a:lstStyle/>
          <a:p>
            <a:r>
              <a:rPr lang="en-US" dirty="0"/>
              <a:t>When subjects stop collecting berries…</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119</a:t>
            </a:fld>
            <a:endParaRPr lang="en-US"/>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idx="1"/>
          </p:nvPr>
        </p:nvSpPr>
        <p:spPr>
          <a:xfrm>
            <a:off x="609600" y="1600201"/>
            <a:ext cx="5384803" cy="4525963"/>
          </a:xfrm>
        </p:spPr>
        <p:txBody>
          <a:bodyPr>
            <a:normAutofit/>
          </a:bodyPr>
          <a:lstStyle/>
          <a:p>
            <a:pPr marL="514350" indent="-514350">
              <a:buFont typeface="+mj-lt"/>
              <a:buAutoNum type="arabicPeriod"/>
            </a:pPr>
            <a:endParaRPr lang="en-US" dirty="0"/>
          </a:p>
          <a:p>
            <a:pPr marL="0" indent="0">
              <a:buNone/>
            </a:pPr>
            <a:r>
              <a:rPr lang="en-US" dirty="0">
                <a:latin typeface="+mj-lt"/>
              </a:rPr>
              <a:t>Giving up Duration:</a:t>
            </a:r>
          </a:p>
          <a:p>
            <a:pPr marL="0" indent="0">
              <a:buNone/>
            </a:pPr>
            <a:r>
              <a:rPr lang="en-US" dirty="0">
                <a:latin typeface="+mj-lt"/>
              </a:rPr>
              <a:t>Duration since the last berry until force drops below threshold.</a:t>
            </a:r>
          </a:p>
        </p:txBody>
      </p:sp>
      <p:pic>
        <p:nvPicPr>
          <p:cNvPr id="5" name="Picture 4" descr="A picture containing graphical user interface&#10;&#10;Description automatically generated">
            <a:extLst>
              <a:ext uri="{FF2B5EF4-FFF2-40B4-BE49-F238E27FC236}">
                <a16:creationId xmlns:a16="http://schemas.microsoft.com/office/drawing/2014/main" id="{92E93868-0F1C-4D6A-9F0D-D0D561A94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967" y="2012532"/>
            <a:ext cx="4867666" cy="3904496"/>
          </a:xfrm>
          <a:prstGeom prst="rect">
            <a:avLst/>
          </a:prstGeom>
        </p:spPr>
      </p:pic>
    </p:spTree>
    <p:extLst>
      <p:ext uri="{BB962C8B-B14F-4D97-AF65-F5344CB8AC3E}">
        <p14:creationId xmlns:p14="http://schemas.microsoft.com/office/powerpoint/2010/main" val="2230000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2DB788-3FCF-4236-9F4D-199F396FECC3}"/>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The Marginal Value Theorem (MVT)</a:t>
            </a:r>
          </a:p>
        </p:txBody>
      </p:sp>
      <p:sp>
        <p:nvSpPr>
          <p:cNvPr id="23" name="Content Placeholder 22">
            <a:extLst>
              <a:ext uri="{FF2B5EF4-FFF2-40B4-BE49-F238E27FC236}">
                <a16:creationId xmlns:a16="http://schemas.microsoft.com/office/drawing/2014/main" id="{C5A74848-804E-4F0A-9AD3-00C7360A346E}"/>
              </a:ext>
            </a:extLst>
          </p:cNvPr>
          <p:cNvSpPr>
            <a:spLocks noGrp="1"/>
          </p:cNvSpPr>
          <p:nvPr>
            <p:ph sz="half" idx="1"/>
          </p:nvPr>
        </p:nvSpPr>
        <p:spPr>
          <a:xfrm>
            <a:off x="609600" y="1600201"/>
            <a:ext cx="5384800" cy="4525963"/>
          </a:xfrm>
        </p:spPr>
        <p:txBody>
          <a:bodyPr>
            <a:normAutofit/>
          </a:bodyPr>
          <a:lstStyle/>
          <a:p>
            <a:pPr marL="0" indent="0">
              <a:buNone/>
            </a:pPr>
            <a:endParaRPr lang="en-US" b="1" i="1" dirty="0"/>
          </a:p>
          <a:p>
            <a:pPr marL="0" indent="0">
              <a:buNone/>
            </a:pPr>
            <a:r>
              <a:rPr lang="en-US" b="1" i="1" dirty="0"/>
              <a:t>“ The predator must leave a patch it is presently in when the […] capture rate in the patch drops to the [global] capture rate for the habitat ”</a:t>
            </a:r>
          </a:p>
          <a:p>
            <a:pPr marL="0" indent="0">
              <a:buNone/>
            </a:pPr>
            <a:r>
              <a:rPr lang="en-US" dirty="0"/>
              <a:t>- Eric Charnov 1976</a:t>
            </a:r>
          </a:p>
        </p:txBody>
      </p:sp>
      <p:pic>
        <p:nvPicPr>
          <p:cNvPr id="5" name="Content Placeholder 4" descr="Bee depositing into a honeycomb">
            <a:extLst>
              <a:ext uri="{FF2B5EF4-FFF2-40B4-BE49-F238E27FC236}">
                <a16:creationId xmlns:a16="http://schemas.microsoft.com/office/drawing/2014/main" id="{C2AA0117-D021-4E46-9FE9-5880690179C5}"/>
              </a:ext>
            </a:extLst>
          </p:cNvPr>
          <p:cNvPicPr>
            <a:picLocks noChangeAspect="1"/>
          </p:cNvPicPr>
          <p:nvPr/>
        </p:nvPicPr>
        <p:blipFill rotWithShape="1">
          <a:blip r:embed="rId3"/>
          <a:srcRect l="5293" r="15290" b="-1"/>
          <a:stretch/>
        </p:blipFill>
        <p:spPr>
          <a:xfrm>
            <a:off x="6197600" y="1600201"/>
            <a:ext cx="5384800" cy="4525963"/>
          </a:xfrm>
          <a:prstGeom prst="rect">
            <a:avLst/>
          </a:prstGeom>
          <a:noFill/>
        </p:spPr>
      </p:pic>
      <p:sp>
        <p:nvSpPr>
          <p:cNvPr id="37" name="Slide Number Placeholder 36">
            <a:extLst>
              <a:ext uri="{FF2B5EF4-FFF2-40B4-BE49-F238E27FC236}">
                <a16:creationId xmlns:a16="http://schemas.microsoft.com/office/drawing/2014/main" id="{783DE3E5-FAB6-45F1-9CD1-048CE1CD11F7}"/>
              </a:ext>
            </a:extLst>
          </p:cNvPr>
          <p:cNvSpPr>
            <a:spLocks noGrp="1"/>
          </p:cNvSpPr>
          <p:nvPr>
            <p:ph type="sldNum" sz="quarter" idx="12"/>
          </p:nvPr>
        </p:nvSpPr>
        <p:spPr>
          <a:xfrm>
            <a:off x="10363200" y="6629400"/>
            <a:ext cx="1219200" cy="228600"/>
          </a:xfrm>
        </p:spPr>
        <p:txBody>
          <a:bodyPr anchor="ctr">
            <a:normAutofit/>
          </a:bodyPr>
          <a:lstStyle/>
          <a:p>
            <a:pPr>
              <a:lnSpc>
                <a:spcPct val="90000"/>
              </a:lnSpc>
              <a:spcAft>
                <a:spcPts val="600"/>
              </a:spcAft>
            </a:pPr>
            <a:fld id="{3A98EE3D-8CD1-4C3F-BD1C-C98C9596463C}" type="slidenum">
              <a:rPr lang="en-US" sz="1000"/>
              <a:pPr>
                <a:lnSpc>
                  <a:spcPct val="90000"/>
                </a:lnSpc>
                <a:spcAft>
                  <a:spcPts val="600"/>
                </a:spcAft>
              </a:pPr>
              <a:t>12</a:t>
            </a:fld>
            <a:endParaRPr lang="en-US" sz="1000"/>
          </a:p>
        </p:txBody>
      </p:sp>
      <p:sp>
        <p:nvSpPr>
          <p:cNvPr id="2" name="TextBox 1">
            <a:extLst>
              <a:ext uri="{FF2B5EF4-FFF2-40B4-BE49-F238E27FC236}">
                <a16:creationId xmlns:a16="http://schemas.microsoft.com/office/drawing/2014/main" id="{ED1B3050-CFFF-49B6-A7B7-EE8C84451A32}"/>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14498045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863CDDE4-830C-4488-BE69-00D4B2F92602}"/>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a:xfrm>
            <a:off x="609600" y="274980"/>
            <a:ext cx="10972800" cy="1143000"/>
          </a:xfrm>
        </p:spPr>
        <p:txBody>
          <a:bodyPr vert="horz" lIns="91440" tIns="45720" rIns="91440" bIns="45720" rtlCol="0">
            <a:noAutofit/>
          </a:bodyPr>
          <a:lstStyle/>
          <a:p>
            <a:r>
              <a:rPr lang="en-US" dirty="0"/>
              <a:t>When subjects stop collecting berries…</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120</a:t>
            </a:fld>
            <a:endParaRPr lang="en-US"/>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idx="1"/>
          </p:nvPr>
        </p:nvSpPr>
        <p:spPr>
          <a:xfrm>
            <a:off x="609600" y="1600201"/>
            <a:ext cx="5384803" cy="4525963"/>
          </a:xfrm>
        </p:spPr>
        <p:txBody>
          <a:bodyPr>
            <a:normAutofit/>
          </a:bodyPr>
          <a:lstStyle/>
          <a:p>
            <a:pPr marL="514350" indent="-514350">
              <a:buFont typeface="+mj-lt"/>
              <a:buAutoNum type="arabicPeriod"/>
            </a:pPr>
            <a:endParaRPr lang="en-US" dirty="0"/>
          </a:p>
          <a:p>
            <a:pPr marL="0" indent="0">
              <a:buNone/>
            </a:pPr>
            <a:r>
              <a:rPr lang="en-US" dirty="0">
                <a:latin typeface="+mj-lt"/>
              </a:rPr>
              <a:t>Giving up Duration:</a:t>
            </a:r>
          </a:p>
          <a:p>
            <a:pPr marL="0" indent="0">
              <a:buNone/>
            </a:pPr>
            <a:r>
              <a:rPr lang="en-US" dirty="0">
                <a:latin typeface="+mj-lt"/>
              </a:rPr>
              <a:t>Duration since the last berry until force drops below threshold.</a:t>
            </a:r>
          </a:p>
          <a:p>
            <a:pPr marL="0" indent="0">
              <a:buNone/>
            </a:pPr>
            <a:endParaRPr lang="en-US" dirty="0">
              <a:latin typeface="+mj-lt"/>
            </a:endParaRPr>
          </a:p>
          <a:p>
            <a:pPr marL="0" indent="0">
              <a:buNone/>
            </a:pPr>
            <a:r>
              <a:rPr lang="en-US" dirty="0">
                <a:latin typeface="+mj-lt"/>
              </a:rPr>
              <a:t>Normalized to previous wait time.</a:t>
            </a:r>
          </a:p>
        </p:txBody>
      </p:sp>
      <p:pic>
        <p:nvPicPr>
          <p:cNvPr id="5" name="Picture 4" descr="A picture containing graphical user interface&#10;&#10;Description automatically generated">
            <a:extLst>
              <a:ext uri="{FF2B5EF4-FFF2-40B4-BE49-F238E27FC236}">
                <a16:creationId xmlns:a16="http://schemas.microsoft.com/office/drawing/2014/main" id="{92E93868-0F1C-4D6A-9F0D-D0D561A94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967" y="2012532"/>
            <a:ext cx="4867666" cy="3904496"/>
          </a:xfrm>
          <a:prstGeom prst="rect">
            <a:avLst/>
          </a:prstGeom>
        </p:spPr>
      </p:pic>
    </p:spTree>
    <p:extLst>
      <p:ext uri="{BB962C8B-B14F-4D97-AF65-F5344CB8AC3E}">
        <p14:creationId xmlns:p14="http://schemas.microsoft.com/office/powerpoint/2010/main" val="2106647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863CDDE4-830C-4488-BE69-00D4B2F92602}"/>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a:xfrm>
            <a:off x="609600" y="274980"/>
            <a:ext cx="10972800" cy="1143000"/>
          </a:xfrm>
        </p:spPr>
        <p:txBody>
          <a:bodyPr vert="horz" lIns="91440" tIns="45720" rIns="91440" bIns="45720" rtlCol="0">
            <a:noAutofit/>
          </a:bodyPr>
          <a:lstStyle/>
          <a:p>
            <a:r>
              <a:rPr lang="en-US" dirty="0"/>
              <a:t>Subjects take longer to give up in high effort environment</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121</a:t>
            </a:fld>
            <a:endParaRPr lang="en-US"/>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idx="1"/>
          </p:nvPr>
        </p:nvSpPr>
        <p:spPr>
          <a:xfrm>
            <a:off x="609600" y="1600201"/>
            <a:ext cx="5384803" cy="4525963"/>
          </a:xfrm>
        </p:spPr>
        <p:txBody>
          <a:bodyPr>
            <a:normAutofit/>
          </a:bodyPr>
          <a:lstStyle/>
          <a:p>
            <a:pPr marL="514350" indent="-514350">
              <a:buFont typeface="+mj-lt"/>
              <a:buAutoNum type="arabicPeriod"/>
            </a:pPr>
            <a:endParaRPr lang="en-US" dirty="0"/>
          </a:p>
          <a:p>
            <a:pPr marL="0" indent="0">
              <a:buNone/>
            </a:pPr>
            <a:r>
              <a:rPr lang="en-US" dirty="0">
                <a:latin typeface="+mj-lt"/>
              </a:rPr>
              <a:t>Giving up Duration:</a:t>
            </a:r>
          </a:p>
          <a:p>
            <a:pPr marL="0" indent="0">
              <a:buNone/>
            </a:pPr>
            <a:r>
              <a:rPr lang="en-US" dirty="0">
                <a:latin typeface="+mj-lt"/>
              </a:rPr>
              <a:t>Normalized giving-up duration increases overall in the high effort environment. (p=0.023)</a:t>
            </a:r>
          </a:p>
        </p:txBody>
      </p:sp>
      <p:pic>
        <p:nvPicPr>
          <p:cNvPr id="5" name="Picture 4" descr="A picture containing graphical user interface&#10;&#10;Description automatically generated">
            <a:extLst>
              <a:ext uri="{FF2B5EF4-FFF2-40B4-BE49-F238E27FC236}">
                <a16:creationId xmlns:a16="http://schemas.microsoft.com/office/drawing/2014/main" id="{92E93868-0F1C-4D6A-9F0D-D0D561A94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967" y="2012532"/>
            <a:ext cx="4867666" cy="3904496"/>
          </a:xfrm>
          <a:prstGeom prst="rect">
            <a:avLst/>
          </a:prstGeom>
        </p:spPr>
      </p:pic>
    </p:spTree>
    <p:extLst>
      <p:ext uri="{BB962C8B-B14F-4D97-AF65-F5344CB8AC3E}">
        <p14:creationId xmlns:p14="http://schemas.microsoft.com/office/powerpoint/2010/main" val="16492503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863CDDE4-830C-4488-BE69-00D4B2F92602}"/>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a:xfrm>
            <a:off x="609600" y="274980"/>
            <a:ext cx="10972800" cy="1143000"/>
          </a:xfrm>
        </p:spPr>
        <p:txBody>
          <a:bodyPr vert="horz" lIns="91440" tIns="45720" rIns="91440" bIns="45720" rtlCol="0">
            <a:noAutofit/>
          </a:bodyPr>
          <a:lstStyle/>
          <a:p>
            <a:r>
              <a:rPr lang="en-US" dirty="0"/>
              <a:t>Subjects take longer to give up in high effort environment</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122</a:t>
            </a:fld>
            <a:endParaRPr lang="en-US"/>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idx="1"/>
          </p:nvPr>
        </p:nvSpPr>
        <p:spPr>
          <a:xfrm>
            <a:off x="609600" y="1600201"/>
            <a:ext cx="5384803" cy="4525963"/>
          </a:xfrm>
        </p:spPr>
        <p:txBody>
          <a:bodyPr>
            <a:normAutofit/>
          </a:bodyPr>
          <a:lstStyle/>
          <a:p>
            <a:pPr marL="514350" indent="-514350">
              <a:buFont typeface="+mj-lt"/>
              <a:buAutoNum type="arabicPeriod"/>
            </a:pPr>
            <a:endParaRPr lang="en-US" dirty="0"/>
          </a:p>
          <a:p>
            <a:pPr marL="0" indent="0">
              <a:buNone/>
            </a:pPr>
            <a:r>
              <a:rPr lang="en-US" dirty="0">
                <a:latin typeface="+mj-lt"/>
              </a:rPr>
              <a:t>Giving up Duration:</a:t>
            </a:r>
          </a:p>
          <a:p>
            <a:pPr marL="0" indent="0">
              <a:buNone/>
            </a:pPr>
            <a:r>
              <a:rPr lang="en-US" dirty="0">
                <a:latin typeface="+mj-lt"/>
              </a:rPr>
              <a:t>Normalized giving-up duration increases overall in the high effort environment. (p=0.023)</a:t>
            </a:r>
          </a:p>
        </p:txBody>
      </p:sp>
      <p:pic>
        <p:nvPicPr>
          <p:cNvPr id="4" name="Picture 3" descr="Chart&#10;&#10;Description automatically generated">
            <a:extLst>
              <a:ext uri="{FF2B5EF4-FFF2-40B4-BE49-F238E27FC236}">
                <a16:creationId xmlns:a16="http://schemas.microsoft.com/office/drawing/2014/main" id="{B3DD1AB6-D47D-4ECD-A3F2-33BB04ED6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432" y="1968844"/>
            <a:ext cx="3691136" cy="3788672"/>
          </a:xfrm>
          <a:prstGeom prst="rect">
            <a:avLst/>
          </a:prstGeom>
        </p:spPr>
      </p:pic>
    </p:spTree>
    <p:extLst>
      <p:ext uri="{BB962C8B-B14F-4D97-AF65-F5344CB8AC3E}">
        <p14:creationId xmlns:p14="http://schemas.microsoft.com/office/powerpoint/2010/main" val="824025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03E0D8-6382-45EF-B11B-3880D75E54FE}"/>
              </a:ext>
            </a:extLst>
          </p:cNvPr>
          <p:cNvSpPr>
            <a:spLocks noGrp="1"/>
          </p:cNvSpPr>
          <p:nvPr>
            <p:ph type="ctrTitle"/>
          </p:nvPr>
        </p:nvSpPr>
        <p:spPr/>
        <p:txBody>
          <a:bodyPr/>
          <a:lstStyle/>
          <a:p>
            <a:r>
              <a:rPr lang="en-US" dirty="0"/>
              <a:t>Why we didn’t see a modulation in berry count?</a:t>
            </a:r>
          </a:p>
        </p:txBody>
      </p:sp>
      <p:sp>
        <p:nvSpPr>
          <p:cNvPr id="6" name="Subtitle 5">
            <a:extLst>
              <a:ext uri="{FF2B5EF4-FFF2-40B4-BE49-F238E27FC236}">
                <a16:creationId xmlns:a16="http://schemas.microsoft.com/office/drawing/2014/main" id="{D79E88ED-39A7-44FE-B782-39BC7985086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9C578B-D99F-45ED-9A03-96E32DE3E393}"/>
              </a:ext>
            </a:extLst>
          </p:cNvPr>
          <p:cNvSpPr>
            <a:spLocks noGrp="1"/>
          </p:cNvSpPr>
          <p:nvPr>
            <p:ph type="sldNum" sz="quarter" idx="12"/>
          </p:nvPr>
        </p:nvSpPr>
        <p:spPr/>
        <p:txBody>
          <a:bodyPr/>
          <a:lstStyle/>
          <a:p>
            <a:fld id="{13D62B89-4EDD-4BD0-96AE-17C8BA44C6D5}" type="slidenum">
              <a:rPr lang="en-US" smtClean="0"/>
              <a:t>123</a:t>
            </a:fld>
            <a:endParaRPr lang="en-US"/>
          </a:p>
        </p:txBody>
      </p:sp>
    </p:spTree>
    <p:extLst>
      <p:ext uri="{BB962C8B-B14F-4D97-AF65-F5344CB8AC3E}">
        <p14:creationId xmlns:p14="http://schemas.microsoft.com/office/powerpoint/2010/main" val="31820666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41F96-1866-4D23-AFCA-C50D372533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FD7073-87F6-4063-B49F-2F53D1E6F5A9}"/>
              </a:ext>
            </a:extLst>
          </p:cNvPr>
          <p:cNvSpPr>
            <a:spLocks noGrp="1"/>
          </p:cNvSpPr>
          <p:nvPr>
            <p:ph idx="1"/>
          </p:nvPr>
        </p:nvSpPr>
        <p:spPr/>
        <p:txBody>
          <a:bodyPr/>
          <a:lstStyle/>
          <a:p>
            <a:endParaRPr lang="en-US" dirty="0"/>
          </a:p>
          <a:p>
            <a:r>
              <a:rPr lang="en-US" dirty="0">
                <a:latin typeface="+mj-lt"/>
              </a:rPr>
              <a:t>Saliency of the audiovisual feedback might have made decision too explicit and routine. </a:t>
            </a:r>
          </a:p>
          <a:p>
            <a:endParaRPr lang="en-US" dirty="0">
              <a:latin typeface="+mj-lt"/>
            </a:endParaRPr>
          </a:p>
          <a:p>
            <a:endParaRPr lang="en-US" dirty="0">
              <a:latin typeface="+mj-lt"/>
            </a:endParaRPr>
          </a:p>
          <a:p>
            <a:endParaRPr lang="en-US" dirty="0">
              <a:latin typeface="+mj-lt"/>
            </a:endParaRPr>
          </a:p>
          <a:p>
            <a:endParaRPr lang="en-US" dirty="0"/>
          </a:p>
        </p:txBody>
      </p:sp>
      <p:sp>
        <p:nvSpPr>
          <p:cNvPr id="4" name="Slide Number Placeholder 3">
            <a:extLst>
              <a:ext uri="{FF2B5EF4-FFF2-40B4-BE49-F238E27FC236}">
                <a16:creationId xmlns:a16="http://schemas.microsoft.com/office/drawing/2014/main" id="{420D3247-C471-41FD-BC18-EB97C69B0D4A}"/>
              </a:ext>
            </a:extLst>
          </p:cNvPr>
          <p:cNvSpPr>
            <a:spLocks noGrp="1"/>
          </p:cNvSpPr>
          <p:nvPr>
            <p:ph type="sldNum" sz="quarter" idx="12"/>
          </p:nvPr>
        </p:nvSpPr>
        <p:spPr/>
        <p:txBody>
          <a:bodyPr/>
          <a:lstStyle/>
          <a:p>
            <a:fld id="{13D62B89-4EDD-4BD0-96AE-17C8BA44C6D5}" type="slidenum">
              <a:rPr lang="en-US" smtClean="0"/>
              <a:t>124</a:t>
            </a:fld>
            <a:endParaRPr lang="en-US"/>
          </a:p>
        </p:txBody>
      </p:sp>
    </p:spTree>
    <p:extLst>
      <p:ext uri="{BB962C8B-B14F-4D97-AF65-F5344CB8AC3E}">
        <p14:creationId xmlns:p14="http://schemas.microsoft.com/office/powerpoint/2010/main" val="45134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AC95B-030B-4A34-AFF7-410CD86E8AAE}"/>
              </a:ext>
            </a:extLst>
          </p:cNvPr>
          <p:cNvSpPr>
            <a:spLocks noGrp="1"/>
          </p:cNvSpPr>
          <p:nvPr>
            <p:ph type="title"/>
          </p:nvPr>
        </p:nvSpPr>
        <p:spPr/>
        <p:txBody>
          <a:bodyPr/>
          <a:lstStyle/>
          <a:p>
            <a:r>
              <a:rPr lang="en-US" dirty="0"/>
              <a:t>Global Capture Rate </a:t>
            </a:r>
          </a:p>
        </p:txBody>
      </p:sp>
      <p:sp>
        <p:nvSpPr>
          <p:cNvPr id="3" name="Content Placeholder 2">
            <a:extLst>
              <a:ext uri="{FF2B5EF4-FFF2-40B4-BE49-F238E27FC236}">
                <a16:creationId xmlns:a16="http://schemas.microsoft.com/office/drawing/2014/main" id="{3E02EC0D-7B63-444D-B278-306042D70079}"/>
              </a:ext>
            </a:extLst>
          </p:cNvPr>
          <p:cNvSpPr>
            <a:spLocks noGrp="1"/>
          </p:cNvSpPr>
          <p:nvPr>
            <p:ph idx="1"/>
          </p:nvPr>
        </p:nvSpPr>
        <p:spPr/>
        <p:txBody>
          <a:bodyPr>
            <a:normAutofit/>
          </a:bodyPr>
          <a:lstStyle/>
          <a:p>
            <a:r>
              <a:rPr lang="en-US" dirty="0">
                <a:latin typeface="+mj-lt"/>
              </a:rPr>
              <a:t>Environment quality is defined by the global capture rate:</a:t>
            </a:r>
          </a:p>
          <a:p>
            <a:endParaRPr lang="en-US" dirty="0">
              <a:latin typeface="+mj-lt"/>
            </a:endParaRPr>
          </a:p>
          <a:p>
            <a:pPr marL="0" indent="0">
              <a:buNone/>
            </a:pPr>
            <a:endParaRPr lang="en-US" dirty="0">
              <a:latin typeface="+mj-lt"/>
            </a:endParaRPr>
          </a:p>
        </p:txBody>
      </p:sp>
      <p:sp>
        <p:nvSpPr>
          <p:cNvPr id="4" name="Slide Number Placeholder 3">
            <a:extLst>
              <a:ext uri="{FF2B5EF4-FFF2-40B4-BE49-F238E27FC236}">
                <a16:creationId xmlns:a16="http://schemas.microsoft.com/office/drawing/2014/main" id="{F2D93FC0-BE5F-4143-A129-F26B80EEB427}"/>
              </a:ext>
            </a:extLst>
          </p:cNvPr>
          <p:cNvSpPr>
            <a:spLocks noGrp="1"/>
          </p:cNvSpPr>
          <p:nvPr>
            <p:ph type="sldNum" sz="quarter" idx="12"/>
          </p:nvPr>
        </p:nvSpPr>
        <p:spPr/>
        <p:txBody>
          <a:bodyPr/>
          <a:lstStyle/>
          <a:p>
            <a:fld id="{13D62B89-4EDD-4BD0-96AE-17C8BA44C6D5}" type="slidenum">
              <a:rPr lang="en-US" smtClean="0"/>
              <a:t>13</a:t>
            </a:fld>
            <a:endParaRPr lang="en-US"/>
          </a:p>
        </p:txBody>
      </p:sp>
      <p:sp>
        <p:nvSpPr>
          <p:cNvPr id="6" name="TextBox 5">
            <a:extLst>
              <a:ext uri="{FF2B5EF4-FFF2-40B4-BE49-F238E27FC236}">
                <a16:creationId xmlns:a16="http://schemas.microsoft.com/office/drawing/2014/main" id="{278CBD98-4F5C-4599-859C-E7758BEF4694}"/>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674804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AC95B-030B-4A34-AFF7-410CD86E8AAE}"/>
              </a:ext>
            </a:extLst>
          </p:cNvPr>
          <p:cNvSpPr>
            <a:spLocks noGrp="1"/>
          </p:cNvSpPr>
          <p:nvPr>
            <p:ph type="title"/>
          </p:nvPr>
        </p:nvSpPr>
        <p:spPr/>
        <p:txBody>
          <a:bodyPr/>
          <a:lstStyle/>
          <a:p>
            <a:r>
              <a:rPr lang="en-US" dirty="0"/>
              <a:t>Global Capture Rate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02EC0D-7B63-444D-B278-306042D70079}"/>
                  </a:ext>
                </a:extLst>
              </p:cNvPr>
              <p:cNvSpPr>
                <a:spLocks noGrp="1"/>
              </p:cNvSpPr>
              <p:nvPr>
                <p:ph idx="1"/>
              </p:nvPr>
            </p:nvSpPr>
            <p:spPr/>
            <p:txBody>
              <a:bodyPr>
                <a:normAutofit/>
              </a:bodyPr>
              <a:lstStyle/>
              <a:p>
                <a:r>
                  <a:rPr lang="en-US" dirty="0">
                    <a:latin typeface="+mj-lt"/>
                  </a:rPr>
                  <a:t>Environment quality is defined by the global capture rate:</a:t>
                </a:r>
              </a:p>
              <a:p>
                <a:endParaRPr lang="en-US" dirty="0">
                  <a:latin typeface="+mj-lt"/>
                </a:endParaRPr>
              </a:p>
              <a:p>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sz="4000" b="0" i="1" smtClean="0">
                              <a:solidFill>
                                <a:schemeClr val="accent1"/>
                              </a:solidFill>
                              <a:latin typeface="Cambria Math" panose="02040503050406030204" pitchFamily="18" charset="0"/>
                            </a:rPr>
                          </m:ctrlPr>
                        </m:accPr>
                        <m:e>
                          <m:r>
                            <a:rPr lang="en-US" sz="4000" i="1">
                              <a:solidFill>
                                <a:schemeClr val="accent1"/>
                              </a:solidFill>
                              <a:latin typeface="Cambria Math" panose="02040503050406030204" pitchFamily="18" charset="0"/>
                            </a:rPr>
                            <m:t>𝐽</m:t>
                          </m:r>
                        </m:e>
                      </m:acc>
                      <m:r>
                        <a:rPr lang="en-US" sz="4000" b="0" i="1" smtClean="0">
                          <a:solidFill>
                            <a:schemeClr val="tx1"/>
                          </a:solidFill>
                          <a:latin typeface="Cambria Math" panose="02040503050406030204" pitchFamily="18" charset="0"/>
                        </a:rPr>
                        <m:t>= </m:t>
                      </m:r>
                      <m:f>
                        <m:fPr>
                          <m:ctrlPr>
                            <a:rPr lang="en-US" sz="4000" b="0" i="1" smtClean="0">
                              <a:solidFill>
                                <a:schemeClr val="tx1"/>
                              </a:solidFill>
                              <a:latin typeface="Cambria Math" panose="02040503050406030204" pitchFamily="18" charset="0"/>
                            </a:rPr>
                          </m:ctrlPr>
                        </m:fPr>
                        <m:num>
                          <m:r>
                            <a:rPr lang="en-US" sz="4000" i="1">
                              <a:latin typeface="Cambria Math" panose="02040503050406030204" pitchFamily="18" charset="0"/>
                            </a:rPr>
                            <m:t>𝑁𝑒𝑡</m:t>
                          </m:r>
                          <m:r>
                            <a:rPr lang="en-US" sz="4000" i="1">
                              <a:latin typeface="Cambria Math" panose="02040503050406030204" pitchFamily="18" charset="0"/>
                            </a:rPr>
                            <m:t> </m:t>
                          </m:r>
                          <m:r>
                            <a:rPr lang="en-US" sz="4000" i="1">
                              <a:latin typeface="Cambria Math" panose="02040503050406030204" pitchFamily="18" charset="0"/>
                            </a:rPr>
                            <m:t>𝐻𝑎𝑟𝑣𝑒𝑠𝑡</m:t>
                          </m:r>
                          <m:r>
                            <a:rPr lang="en-US" sz="4000" i="1">
                              <a:latin typeface="Cambria Math" panose="02040503050406030204" pitchFamily="18" charset="0"/>
                            </a:rPr>
                            <m:t> −</m:t>
                          </m:r>
                          <m:r>
                            <a:rPr lang="en-US" sz="4000" i="1">
                              <a:latin typeface="Cambria Math" panose="02040503050406030204" pitchFamily="18" charset="0"/>
                            </a:rPr>
                            <m:t>𝑀𝑜𝑣𝑒𝑚𝑒𝑛𝑡</m:t>
                          </m:r>
                          <m:r>
                            <a:rPr lang="en-US" sz="4000" i="1">
                              <a:latin typeface="Cambria Math" panose="02040503050406030204" pitchFamily="18" charset="0"/>
                            </a:rPr>
                            <m:t> </m:t>
                          </m:r>
                          <m:r>
                            <a:rPr lang="en-US" sz="4000" i="1">
                              <a:latin typeface="Cambria Math" panose="02040503050406030204" pitchFamily="18" charset="0"/>
                            </a:rPr>
                            <m:t>𝐶𝑜𝑠𝑡</m:t>
                          </m:r>
                        </m:num>
                        <m:den>
                          <m:r>
                            <a:rPr lang="en-US" sz="4000" b="0" i="1" smtClean="0">
                              <a:latin typeface="Cambria Math" panose="02040503050406030204" pitchFamily="18" charset="0"/>
                            </a:rPr>
                            <m:t>𝑇𝑜𝑡𝑎𝑙</m:t>
                          </m:r>
                          <m:r>
                            <a:rPr lang="en-US" sz="4000" b="0" i="1" smtClean="0">
                              <a:latin typeface="Cambria Math" panose="02040503050406030204" pitchFamily="18" charset="0"/>
                            </a:rPr>
                            <m:t> </m:t>
                          </m:r>
                          <m:r>
                            <a:rPr lang="en-US" sz="4000" b="0" i="1" smtClean="0">
                              <a:latin typeface="Cambria Math" panose="02040503050406030204" pitchFamily="18" charset="0"/>
                            </a:rPr>
                            <m:t>𝑇𝑖𝑚𝑒</m:t>
                          </m:r>
                          <m:r>
                            <a:rPr lang="en-US" sz="4000" b="0" i="1" smtClean="0">
                              <a:latin typeface="Cambria Math" panose="02040503050406030204" pitchFamily="18" charset="0"/>
                            </a:rPr>
                            <m:t> </m:t>
                          </m:r>
                          <m:r>
                            <a:rPr lang="en-US" sz="4000" b="0" i="1" smtClean="0">
                              <a:latin typeface="Cambria Math" panose="02040503050406030204" pitchFamily="18" charset="0"/>
                            </a:rPr>
                            <m:t>𝑖𝑛</m:t>
                          </m:r>
                          <m:r>
                            <a:rPr lang="en-US" sz="4000" b="0" i="1" smtClean="0">
                              <a:latin typeface="Cambria Math" panose="02040503050406030204" pitchFamily="18" charset="0"/>
                            </a:rPr>
                            <m:t> </m:t>
                          </m:r>
                          <m:r>
                            <a:rPr lang="en-US" sz="4000" b="0" i="1" smtClean="0">
                              <a:latin typeface="Cambria Math" panose="02040503050406030204" pitchFamily="18" charset="0"/>
                            </a:rPr>
                            <m:t>𝐸𝑛𝑣𝑖𝑟𝑜𝑛𝑚𝑒𝑛𝑡</m:t>
                          </m:r>
                        </m:den>
                      </m:f>
                    </m:oMath>
                  </m:oMathPara>
                </a14:m>
                <a:endParaRPr lang="en-US" dirty="0"/>
              </a:p>
            </p:txBody>
          </p:sp>
        </mc:Choice>
        <mc:Fallback xmlns="">
          <p:sp>
            <p:nvSpPr>
              <p:cNvPr id="3" name="Content Placeholder 2">
                <a:extLst>
                  <a:ext uri="{FF2B5EF4-FFF2-40B4-BE49-F238E27FC236}">
                    <a16:creationId xmlns:a16="http://schemas.microsoft.com/office/drawing/2014/main" id="{3E02EC0D-7B63-444D-B278-306042D70079}"/>
                  </a:ext>
                </a:extLst>
              </p:cNvPr>
              <p:cNvSpPr>
                <a:spLocks noGrp="1" noRot="1" noChangeAspect="1" noMove="1" noResize="1" noEditPoints="1" noAdjustHandles="1" noChangeArrowheads="1" noChangeShapeType="1" noTextEdit="1"/>
              </p:cNvSpPr>
              <p:nvPr>
                <p:ph idx="1"/>
              </p:nvPr>
            </p:nvSpPr>
            <p:spPr>
              <a:blipFill>
                <a:blip r:embed="rId3"/>
                <a:stretch>
                  <a:fillRect l="-1278" t="-175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2D93FC0-BE5F-4143-A129-F26B80EEB427}"/>
              </a:ext>
            </a:extLst>
          </p:cNvPr>
          <p:cNvSpPr>
            <a:spLocks noGrp="1"/>
          </p:cNvSpPr>
          <p:nvPr>
            <p:ph type="sldNum" sz="quarter" idx="12"/>
          </p:nvPr>
        </p:nvSpPr>
        <p:spPr/>
        <p:txBody>
          <a:bodyPr/>
          <a:lstStyle/>
          <a:p>
            <a:fld id="{13D62B89-4EDD-4BD0-96AE-17C8BA44C6D5}" type="slidenum">
              <a:rPr lang="en-US" smtClean="0"/>
              <a:t>14</a:t>
            </a:fld>
            <a:endParaRPr lang="en-US"/>
          </a:p>
        </p:txBody>
      </p:sp>
      <p:sp>
        <p:nvSpPr>
          <p:cNvPr id="6" name="TextBox 5">
            <a:extLst>
              <a:ext uri="{FF2B5EF4-FFF2-40B4-BE49-F238E27FC236}">
                <a16:creationId xmlns:a16="http://schemas.microsoft.com/office/drawing/2014/main" id="{BB1ECC37-3B52-4788-A2D9-B1DBFD39FC45}"/>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1244899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E02EC0D-7B63-444D-B278-306042D70079}"/>
                  </a:ext>
                </a:extLst>
              </p:cNvPr>
              <p:cNvSpPr>
                <a:spLocks noGrp="1"/>
              </p:cNvSpPr>
              <p:nvPr>
                <p:ph idx="1"/>
              </p:nvPr>
            </p:nvSpPr>
            <p:spPr>
              <a:xfrm>
                <a:off x="609600" y="1600201"/>
                <a:ext cx="10972800" cy="4686299"/>
              </a:xfrm>
            </p:spPr>
            <p:txBody>
              <a:bodyPr>
                <a:normAutofit/>
              </a:bodyPr>
              <a:lstStyle/>
              <a:p>
                <a:r>
                  <a:rPr lang="en-US" dirty="0">
                    <a:latin typeface="+mj-lt"/>
                  </a:rPr>
                  <a:t>Environment quality is defined by the global capture rate:</a:t>
                </a:r>
              </a:p>
              <a:p>
                <a:endParaRPr lang="en-US" dirty="0">
                  <a:latin typeface="+mj-lt"/>
                </a:endParaRP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sz="4400" i="1">
                              <a:solidFill>
                                <a:schemeClr val="accent1"/>
                              </a:solidFill>
                              <a:latin typeface="Cambria Math" panose="02040503050406030204" pitchFamily="18" charset="0"/>
                            </a:rPr>
                          </m:ctrlPr>
                        </m:accPr>
                        <m:e>
                          <m:r>
                            <a:rPr lang="en-US" sz="4400" i="1">
                              <a:solidFill>
                                <a:schemeClr val="accent1"/>
                              </a:solidFill>
                              <a:latin typeface="Cambria Math" panose="02040503050406030204" pitchFamily="18" charset="0"/>
                            </a:rPr>
                            <m:t>𝐽</m:t>
                          </m:r>
                        </m:e>
                      </m:acc>
                      <m:r>
                        <a:rPr lang="en-US" sz="4400" i="1">
                          <a:latin typeface="Cambria Math" panose="02040503050406030204" pitchFamily="18" charset="0"/>
                        </a:rPr>
                        <m:t>=</m:t>
                      </m:r>
                      <m:f>
                        <m:fPr>
                          <m:ctrlPr>
                            <a:rPr lang="en-US" sz="4400" i="1">
                              <a:latin typeface="Cambria Math" panose="02040503050406030204" pitchFamily="18" charset="0"/>
                            </a:rPr>
                          </m:ctrlPr>
                        </m:fPr>
                        <m:num>
                          <m:nary>
                            <m:naryPr>
                              <m:chr m:val="∑"/>
                              <m:supHide m:val="on"/>
                              <m:ctrlPr>
                                <a:rPr lang="en-US" sz="4400" i="1">
                                  <a:latin typeface="Cambria Math" panose="02040503050406030204" pitchFamily="18" charset="0"/>
                                </a:rPr>
                              </m:ctrlPr>
                            </m:naryPr>
                            <m:sub>
                              <m:r>
                                <m:rPr>
                                  <m:brk m:alnAt="7"/>
                                </m:rPr>
                                <a:rPr lang="en-US" sz="4400" i="1">
                                  <a:latin typeface="Cambria Math" panose="02040503050406030204" pitchFamily="18" charset="0"/>
                                </a:rPr>
                                <m:t>𝑛</m:t>
                              </m:r>
                            </m:sub>
                            <m:sup/>
                            <m:e>
                              <m:r>
                                <a:rPr lang="en-US" sz="4400" i="1">
                                  <a:latin typeface="Cambria Math" panose="02040503050406030204" pitchFamily="18" charset="0"/>
                                </a:rPr>
                                <m:t>(</m:t>
                              </m:r>
                              <m:r>
                                <a:rPr lang="en-US"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en-US" sz="4400" i="1">
                                          <a:latin typeface="Cambria Math" panose="02040503050406030204" pitchFamily="18" charset="0"/>
                                        </a:rPr>
                                        <m:t>𝑡</m:t>
                                      </m:r>
                                    </m:e>
                                    <m:sub>
                                      <m:r>
                                        <a:rPr lang="en-US" sz="4400" i="1">
                                          <a:latin typeface="Cambria Math" panose="02040503050406030204" pitchFamily="18" charset="0"/>
                                        </a:rPr>
                                        <m:t>h</m:t>
                                      </m:r>
                                    </m:sub>
                                  </m:sSub>
                                </m:e>
                              </m:d>
                              <m:r>
                                <a:rPr lang="en-US" sz="4400" i="1">
                                  <a:latin typeface="Cambria Math" panose="02040503050406030204" pitchFamily="18" charset="0"/>
                                </a:rPr>
                                <m:t>−</m:t>
                              </m:r>
                              <m:r>
                                <a:rPr lang="en-US" sz="4400" i="1">
                                  <a:latin typeface="Cambria Math" panose="02040503050406030204" pitchFamily="18" charset="0"/>
                                </a:rPr>
                                <m:t>𝑐</m:t>
                              </m:r>
                              <m:r>
                                <a:rPr lang="en-US" sz="4400" i="1">
                                  <a:latin typeface="Cambria Math" panose="02040503050406030204" pitchFamily="18" charset="0"/>
                                </a:rPr>
                                <m:t>)</m:t>
                              </m:r>
                            </m:e>
                          </m:nary>
                        </m:num>
                        <m:den>
                          <m:nary>
                            <m:naryPr>
                              <m:chr m:val="∑"/>
                              <m:supHide m:val="on"/>
                              <m:ctrlPr>
                                <a:rPr lang="en-US" sz="4400" i="1">
                                  <a:latin typeface="Cambria Math" panose="02040503050406030204" pitchFamily="18" charset="0"/>
                                </a:rPr>
                              </m:ctrlPr>
                            </m:naryPr>
                            <m:sub>
                              <m:r>
                                <m:rPr>
                                  <m:brk m:alnAt="7"/>
                                </m:rPr>
                                <a:rPr lang="en-US" sz="4400" i="1">
                                  <a:latin typeface="Cambria Math" panose="02040503050406030204" pitchFamily="18" charset="0"/>
                                </a:rPr>
                                <m:t>𝑛</m:t>
                              </m:r>
                            </m:sub>
                            <m:sup/>
                            <m:e>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𝑡</m:t>
                                  </m:r>
                                </m:e>
                                <m:sub>
                                  <m:r>
                                    <a:rPr lang="en-US" sz="4400" i="1">
                                      <a:latin typeface="Cambria Math" panose="02040503050406030204" pitchFamily="18" charset="0"/>
                                    </a:rPr>
                                    <m:t>h</m:t>
                                  </m:r>
                                </m:sub>
                              </m:sSub>
                              <m:r>
                                <a:rPr lang="en-US" sz="4400" i="1">
                                  <a:latin typeface="Cambria Math" panose="02040503050406030204" pitchFamily="18" charset="0"/>
                                </a:rPr>
                                <m:t>+</m:t>
                              </m:r>
                              <m:r>
                                <a:rPr lang="en-US" sz="4400" i="1">
                                  <a:latin typeface="Cambria Math" panose="02040503050406030204" pitchFamily="18" charset="0"/>
                                </a:rPr>
                                <m:t>𝜏</m:t>
                              </m:r>
                            </m:e>
                          </m:nary>
                          <m:r>
                            <a:rPr lang="en-US" sz="4400" i="1">
                              <a:latin typeface="Cambria Math" panose="02040503050406030204" pitchFamily="18" charset="0"/>
                            </a:rPr>
                            <m:t>)</m:t>
                          </m:r>
                        </m:den>
                      </m:f>
                    </m:oMath>
                  </m:oMathPara>
                </a14:m>
                <a:endParaRPr lang="en-US" dirty="0"/>
              </a:p>
            </p:txBody>
          </p:sp>
        </mc:Choice>
        <mc:Fallback>
          <p:sp>
            <p:nvSpPr>
              <p:cNvPr id="3" name="Content Placeholder 2">
                <a:extLst>
                  <a:ext uri="{FF2B5EF4-FFF2-40B4-BE49-F238E27FC236}">
                    <a16:creationId xmlns:a16="http://schemas.microsoft.com/office/drawing/2014/main" id="{3E02EC0D-7B63-444D-B278-306042D70079}"/>
                  </a:ext>
                </a:extLst>
              </p:cNvPr>
              <p:cNvSpPr>
                <a:spLocks noGrp="1" noRot="1" noChangeAspect="1" noMove="1" noResize="1" noEditPoints="1" noAdjustHandles="1" noChangeArrowheads="1" noChangeShapeType="1" noTextEdit="1"/>
              </p:cNvSpPr>
              <p:nvPr>
                <p:ph idx="1"/>
              </p:nvPr>
            </p:nvSpPr>
            <p:spPr>
              <a:xfrm>
                <a:off x="609600" y="1600201"/>
                <a:ext cx="10972800" cy="4686299"/>
              </a:xfrm>
              <a:blipFill>
                <a:blip r:embed="rId3"/>
                <a:stretch>
                  <a:fillRect l="-1278" t="-169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68AC95B-030B-4A34-AFF7-410CD86E8AAE}"/>
              </a:ext>
            </a:extLst>
          </p:cNvPr>
          <p:cNvSpPr>
            <a:spLocks noGrp="1"/>
          </p:cNvSpPr>
          <p:nvPr>
            <p:ph type="title"/>
          </p:nvPr>
        </p:nvSpPr>
        <p:spPr/>
        <p:txBody>
          <a:bodyPr/>
          <a:lstStyle/>
          <a:p>
            <a:r>
              <a:rPr lang="en-US" dirty="0"/>
              <a:t>Global Capture Rate </a:t>
            </a:r>
          </a:p>
        </p:txBody>
      </p:sp>
      <p:sp>
        <p:nvSpPr>
          <p:cNvPr id="4" name="Slide Number Placeholder 3">
            <a:extLst>
              <a:ext uri="{FF2B5EF4-FFF2-40B4-BE49-F238E27FC236}">
                <a16:creationId xmlns:a16="http://schemas.microsoft.com/office/drawing/2014/main" id="{F2D93FC0-BE5F-4143-A129-F26B80EEB427}"/>
              </a:ext>
            </a:extLst>
          </p:cNvPr>
          <p:cNvSpPr>
            <a:spLocks noGrp="1"/>
          </p:cNvSpPr>
          <p:nvPr>
            <p:ph type="sldNum" sz="quarter" idx="12"/>
          </p:nvPr>
        </p:nvSpPr>
        <p:spPr/>
        <p:txBody>
          <a:bodyPr/>
          <a:lstStyle/>
          <a:p>
            <a:fld id="{13D62B89-4EDD-4BD0-96AE-17C8BA44C6D5}" type="slidenum">
              <a:rPr lang="en-US" smtClean="0"/>
              <a:t>15</a:t>
            </a:fld>
            <a:endParaRPr lang="en-US"/>
          </a:p>
        </p:txBody>
      </p:sp>
      <p:sp>
        <p:nvSpPr>
          <p:cNvPr id="6" name="TextBox 5">
            <a:extLst>
              <a:ext uri="{FF2B5EF4-FFF2-40B4-BE49-F238E27FC236}">
                <a16:creationId xmlns:a16="http://schemas.microsoft.com/office/drawing/2014/main" id="{66F1689D-818B-4984-A3D3-C9280CEAE6F1}"/>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1915552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E02EC0D-7B63-444D-B278-306042D70079}"/>
                  </a:ext>
                </a:extLst>
              </p:cNvPr>
              <p:cNvSpPr>
                <a:spLocks noGrp="1"/>
              </p:cNvSpPr>
              <p:nvPr>
                <p:ph idx="1"/>
              </p:nvPr>
            </p:nvSpPr>
            <p:spPr>
              <a:xfrm>
                <a:off x="609600" y="1600201"/>
                <a:ext cx="10972800" cy="4686299"/>
              </a:xfrm>
            </p:spPr>
            <p:txBody>
              <a:bodyPr>
                <a:normAutofit/>
              </a:bodyPr>
              <a:lstStyle/>
              <a:p>
                <a:r>
                  <a:rPr lang="en-US" dirty="0">
                    <a:latin typeface="+mj-lt"/>
                  </a:rPr>
                  <a:t>Environment quality is defined by the global capture rate:</a:t>
                </a:r>
              </a:p>
              <a:p>
                <a:endParaRPr lang="en-US" dirty="0">
                  <a:latin typeface="+mj-lt"/>
                </a:endParaRP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sz="4400" b="0" i="1" smtClean="0">
                              <a:solidFill>
                                <a:schemeClr val="accent1"/>
                              </a:solidFill>
                              <a:latin typeface="Cambria Math" panose="02040503050406030204" pitchFamily="18" charset="0"/>
                            </a:rPr>
                          </m:ctrlPr>
                        </m:accPr>
                        <m:e>
                          <m:r>
                            <a:rPr lang="en-US" sz="4400" i="1">
                              <a:solidFill>
                                <a:schemeClr val="accent1"/>
                              </a:solidFill>
                              <a:latin typeface="Cambria Math" panose="02040503050406030204" pitchFamily="18" charset="0"/>
                            </a:rPr>
                            <m:t>𝐽</m:t>
                          </m:r>
                        </m:e>
                      </m:acc>
                      <m:r>
                        <a:rPr lang="en-US" sz="4400" b="0" i="1" smtClean="0">
                          <a:solidFill>
                            <a:schemeClr val="tx1"/>
                          </a:solidFill>
                          <a:latin typeface="Cambria Math" panose="02040503050406030204" pitchFamily="18" charset="0"/>
                        </a:rPr>
                        <m:t>=</m:t>
                      </m:r>
                      <m:f>
                        <m:fPr>
                          <m:ctrlPr>
                            <a:rPr lang="en-US" sz="4400" i="1">
                              <a:latin typeface="Cambria Math" panose="02040503050406030204" pitchFamily="18" charset="0"/>
                            </a:rPr>
                          </m:ctrlPr>
                        </m:fPr>
                        <m:num>
                          <m:nary>
                            <m:naryPr>
                              <m:chr m:val="∑"/>
                              <m:supHide m:val="on"/>
                              <m:ctrlPr>
                                <a:rPr lang="en-US" sz="4400" i="1">
                                  <a:latin typeface="Cambria Math" panose="02040503050406030204" pitchFamily="18" charset="0"/>
                                </a:rPr>
                              </m:ctrlPr>
                            </m:naryPr>
                            <m:sub>
                              <m:r>
                                <m:rPr>
                                  <m:brk m:alnAt="7"/>
                                </m:rPr>
                                <a:rPr lang="en-US" sz="4400" i="1">
                                  <a:latin typeface="Cambria Math" panose="02040503050406030204" pitchFamily="18" charset="0"/>
                                </a:rPr>
                                <m:t>𝑛</m:t>
                              </m:r>
                            </m:sub>
                            <m:sup/>
                            <m:e>
                              <m:r>
                                <a:rPr lang="en-US" sz="4400" i="1">
                                  <a:latin typeface="Cambria Math" panose="02040503050406030204" pitchFamily="18" charset="0"/>
                                </a:rPr>
                                <m:t>(</m:t>
                              </m:r>
                              <m:r>
                                <a:rPr lang="en-US"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en-US" sz="4400" i="1">
                                          <a:latin typeface="Cambria Math" panose="02040503050406030204" pitchFamily="18" charset="0"/>
                                        </a:rPr>
                                        <m:t>𝑡</m:t>
                                      </m:r>
                                    </m:e>
                                    <m:sub>
                                      <m:r>
                                        <a:rPr lang="en-US" sz="4400" i="1">
                                          <a:latin typeface="Cambria Math" panose="02040503050406030204" pitchFamily="18" charset="0"/>
                                        </a:rPr>
                                        <m:t>h</m:t>
                                      </m:r>
                                    </m:sub>
                                  </m:sSub>
                                </m:e>
                              </m:d>
                              <m:r>
                                <a:rPr lang="en-US" sz="4400" i="1">
                                  <a:latin typeface="Cambria Math" panose="02040503050406030204" pitchFamily="18" charset="0"/>
                                </a:rPr>
                                <m:t>−</m:t>
                              </m:r>
                              <m:r>
                                <a:rPr lang="en-US" sz="4400" i="1">
                                  <a:latin typeface="Cambria Math" panose="02040503050406030204" pitchFamily="18" charset="0"/>
                                </a:rPr>
                                <m:t>𝑐</m:t>
                              </m:r>
                              <m:r>
                                <a:rPr lang="en-US" sz="4400" i="1">
                                  <a:latin typeface="Cambria Math" panose="02040503050406030204" pitchFamily="18" charset="0"/>
                                </a:rPr>
                                <m:t>)</m:t>
                              </m:r>
                            </m:e>
                          </m:nary>
                        </m:num>
                        <m:den>
                          <m:nary>
                            <m:naryPr>
                              <m:chr m:val="∑"/>
                              <m:supHide m:val="on"/>
                              <m:ctrlPr>
                                <a:rPr lang="en-US" sz="4400" i="1">
                                  <a:latin typeface="Cambria Math" panose="02040503050406030204" pitchFamily="18" charset="0"/>
                                </a:rPr>
                              </m:ctrlPr>
                            </m:naryPr>
                            <m:sub>
                              <m:r>
                                <m:rPr>
                                  <m:brk m:alnAt="7"/>
                                </m:rPr>
                                <a:rPr lang="en-US" sz="4400" i="1">
                                  <a:latin typeface="Cambria Math" panose="02040503050406030204" pitchFamily="18" charset="0"/>
                                </a:rPr>
                                <m:t>𝑛</m:t>
                              </m:r>
                            </m:sub>
                            <m:sup/>
                            <m:e>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𝑡</m:t>
                                  </m:r>
                                </m:e>
                                <m:sub>
                                  <m:r>
                                    <a:rPr lang="en-US" sz="4400" i="1">
                                      <a:latin typeface="Cambria Math" panose="02040503050406030204" pitchFamily="18" charset="0"/>
                                    </a:rPr>
                                    <m:t>h</m:t>
                                  </m:r>
                                </m:sub>
                              </m:sSub>
                              <m:r>
                                <a:rPr lang="en-US" sz="4400" i="1">
                                  <a:latin typeface="Cambria Math" panose="02040503050406030204" pitchFamily="18" charset="0"/>
                                </a:rPr>
                                <m:t>+</m:t>
                              </m:r>
                              <m:r>
                                <a:rPr lang="en-US" sz="4400" i="1">
                                  <a:latin typeface="Cambria Math" panose="02040503050406030204" pitchFamily="18" charset="0"/>
                                </a:rPr>
                                <m:t>𝜏</m:t>
                              </m:r>
                            </m:e>
                          </m:nary>
                          <m:r>
                            <a:rPr lang="en-US" sz="4400" i="1">
                              <a:latin typeface="Cambria Math" panose="02040503050406030204" pitchFamily="18" charset="0"/>
                            </a:rPr>
                            <m:t>)</m:t>
                          </m:r>
                        </m:den>
                      </m:f>
                    </m:oMath>
                  </m:oMathPara>
                </a14:m>
                <a:endParaRPr lang="en-US" dirty="0"/>
              </a:p>
            </p:txBody>
          </p:sp>
        </mc:Choice>
        <mc:Fallback>
          <p:sp>
            <p:nvSpPr>
              <p:cNvPr id="3" name="Content Placeholder 2">
                <a:extLst>
                  <a:ext uri="{FF2B5EF4-FFF2-40B4-BE49-F238E27FC236}">
                    <a16:creationId xmlns:a16="http://schemas.microsoft.com/office/drawing/2014/main" id="{3E02EC0D-7B63-444D-B278-306042D70079}"/>
                  </a:ext>
                </a:extLst>
              </p:cNvPr>
              <p:cNvSpPr>
                <a:spLocks noGrp="1" noRot="1" noChangeAspect="1" noMove="1" noResize="1" noEditPoints="1" noAdjustHandles="1" noChangeArrowheads="1" noChangeShapeType="1" noTextEdit="1"/>
              </p:cNvSpPr>
              <p:nvPr>
                <p:ph idx="1"/>
              </p:nvPr>
            </p:nvSpPr>
            <p:spPr>
              <a:xfrm>
                <a:off x="609600" y="1600201"/>
                <a:ext cx="10972800" cy="4686299"/>
              </a:xfrm>
              <a:blipFill>
                <a:blip r:embed="rId3"/>
                <a:stretch>
                  <a:fillRect l="-1278" t="-1693"/>
                </a:stretch>
              </a:blipFill>
            </p:spPr>
            <p:txBody>
              <a:bodyPr/>
              <a:lstStyle/>
              <a:p>
                <a:r>
                  <a:rPr lang="en-US">
                    <a:noFill/>
                  </a:rPr>
                  <a:t> </a:t>
                </a:r>
              </a:p>
            </p:txBody>
          </p:sp>
        </mc:Fallback>
      </mc:AlternateContent>
      <p:sp>
        <p:nvSpPr>
          <p:cNvPr id="12" name="Rectangle: Rounded Corners 11">
            <a:extLst>
              <a:ext uri="{FF2B5EF4-FFF2-40B4-BE49-F238E27FC236}">
                <a16:creationId xmlns:a16="http://schemas.microsoft.com/office/drawing/2014/main" id="{BC0D75D8-A3F4-45B8-8767-6689E01EA990}"/>
              </a:ext>
            </a:extLst>
          </p:cNvPr>
          <p:cNvSpPr/>
          <p:nvPr/>
        </p:nvSpPr>
        <p:spPr>
          <a:xfrm>
            <a:off x="3018503" y="2605548"/>
            <a:ext cx="2782529" cy="461665"/>
          </a:xfrm>
          <a:prstGeom prst="round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AC95B-030B-4A34-AFF7-410CD86E8AAE}"/>
              </a:ext>
            </a:extLst>
          </p:cNvPr>
          <p:cNvSpPr>
            <a:spLocks noGrp="1"/>
          </p:cNvSpPr>
          <p:nvPr>
            <p:ph type="title"/>
          </p:nvPr>
        </p:nvSpPr>
        <p:spPr/>
        <p:txBody>
          <a:bodyPr/>
          <a:lstStyle/>
          <a:p>
            <a:r>
              <a:rPr lang="en-US" dirty="0"/>
              <a:t>Global Capture Rate </a:t>
            </a:r>
          </a:p>
        </p:txBody>
      </p:sp>
      <p:sp>
        <p:nvSpPr>
          <p:cNvPr id="4" name="Slide Number Placeholder 3">
            <a:extLst>
              <a:ext uri="{FF2B5EF4-FFF2-40B4-BE49-F238E27FC236}">
                <a16:creationId xmlns:a16="http://schemas.microsoft.com/office/drawing/2014/main" id="{F2D93FC0-BE5F-4143-A129-F26B80EEB427}"/>
              </a:ext>
            </a:extLst>
          </p:cNvPr>
          <p:cNvSpPr>
            <a:spLocks noGrp="1"/>
          </p:cNvSpPr>
          <p:nvPr>
            <p:ph type="sldNum" sz="quarter" idx="12"/>
          </p:nvPr>
        </p:nvSpPr>
        <p:spPr/>
        <p:txBody>
          <a:bodyPr/>
          <a:lstStyle/>
          <a:p>
            <a:fld id="{13D62B89-4EDD-4BD0-96AE-17C8BA44C6D5}" type="slidenum">
              <a:rPr lang="en-US" smtClean="0"/>
              <a:t>16</a:t>
            </a:fld>
            <a:endParaRPr lang="en-US"/>
          </a:p>
        </p:txBody>
      </p:sp>
      <p:sp>
        <p:nvSpPr>
          <p:cNvPr id="5" name="TextBox 4">
            <a:extLst>
              <a:ext uri="{FF2B5EF4-FFF2-40B4-BE49-F238E27FC236}">
                <a16:creationId xmlns:a16="http://schemas.microsoft.com/office/drawing/2014/main" id="{2165930C-CA85-4D8A-9761-D70FBCD28F3F}"/>
              </a:ext>
            </a:extLst>
          </p:cNvPr>
          <p:cNvSpPr txBox="1"/>
          <p:nvPr/>
        </p:nvSpPr>
        <p:spPr>
          <a:xfrm>
            <a:off x="3018503" y="2605549"/>
            <a:ext cx="2899961" cy="461665"/>
          </a:xfrm>
          <a:prstGeom prst="rect">
            <a:avLst/>
          </a:prstGeom>
          <a:noFill/>
        </p:spPr>
        <p:txBody>
          <a:bodyPr wrap="square" rtlCol="0">
            <a:spAutoFit/>
          </a:bodyPr>
          <a:lstStyle/>
          <a:p>
            <a:r>
              <a:rPr lang="en-US" sz="2400" dirty="0">
                <a:solidFill>
                  <a:srgbClr val="FFFFFF"/>
                </a:solidFill>
                <a:latin typeface="+mj-lt"/>
              </a:rPr>
              <a:t>Net Harvest in Patch </a:t>
            </a:r>
          </a:p>
        </p:txBody>
      </p:sp>
      <p:cxnSp>
        <p:nvCxnSpPr>
          <p:cNvPr id="34" name="Connector: Elbow 33">
            <a:extLst>
              <a:ext uri="{FF2B5EF4-FFF2-40B4-BE49-F238E27FC236}">
                <a16:creationId xmlns:a16="http://schemas.microsoft.com/office/drawing/2014/main" id="{7B5F9B29-725E-428D-A919-6716C5BA9CD0}"/>
              </a:ext>
            </a:extLst>
          </p:cNvPr>
          <p:cNvCxnSpPr>
            <a:cxnSpLocks/>
          </p:cNvCxnSpPr>
          <p:nvPr/>
        </p:nvCxnSpPr>
        <p:spPr>
          <a:xfrm>
            <a:off x="5801032" y="2836380"/>
            <a:ext cx="589938" cy="413395"/>
          </a:xfrm>
          <a:prstGeom prst="bentConnector3">
            <a:avLst>
              <a:gd name="adj1" fmla="val 9997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508EFDD-E17E-46D4-B61F-7048B7C40B22}"/>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2767574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E02EC0D-7B63-444D-B278-306042D70079}"/>
                  </a:ext>
                </a:extLst>
              </p:cNvPr>
              <p:cNvSpPr>
                <a:spLocks noGrp="1"/>
              </p:cNvSpPr>
              <p:nvPr>
                <p:ph idx="1"/>
              </p:nvPr>
            </p:nvSpPr>
            <p:spPr>
              <a:xfrm>
                <a:off x="609600" y="1600201"/>
                <a:ext cx="10972800" cy="4686299"/>
              </a:xfrm>
            </p:spPr>
            <p:txBody>
              <a:bodyPr>
                <a:normAutofit/>
              </a:bodyPr>
              <a:lstStyle/>
              <a:p>
                <a:r>
                  <a:rPr lang="en-US" dirty="0">
                    <a:latin typeface="+mj-lt"/>
                  </a:rPr>
                  <a:t>Environment quality is defined by the global capture rate:</a:t>
                </a:r>
              </a:p>
              <a:p>
                <a:endParaRPr lang="en-US" dirty="0">
                  <a:latin typeface="+mj-lt"/>
                </a:endParaRP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sz="4400" b="0" i="1" smtClean="0">
                              <a:solidFill>
                                <a:schemeClr val="accent1"/>
                              </a:solidFill>
                              <a:latin typeface="Cambria Math" panose="02040503050406030204" pitchFamily="18" charset="0"/>
                            </a:rPr>
                          </m:ctrlPr>
                        </m:accPr>
                        <m:e>
                          <m:r>
                            <a:rPr lang="en-US" sz="4400" i="1">
                              <a:solidFill>
                                <a:schemeClr val="accent1"/>
                              </a:solidFill>
                              <a:latin typeface="Cambria Math" panose="02040503050406030204" pitchFamily="18" charset="0"/>
                            </a:rPr>
                            <m:t>𝐽</m:t>
                          </m:r>
                        </m:e>
                      </m:acc>
                      <m:r>
                        <a:rPr lang="en-US" sz="4400" b="0" i="1" smtClean="0">
                          <a:solidFill>
                            <a:schemeClr val="tx1"/>
                          </a:solidFill>
                          <a:latin typeface="Cambria Math" panose="02040503050406030204" pitchFamily="18" charset="0"/>
                        </a:rPr>
                        <m:t>=</m:t>
                      </m:r>
                      <m:f>
                        <m:fPr>
                          <m:ctrlPr>
                            <a:rPr lang="en-US" sz="4400" i="1">
                              <a:latin typeface="Cambria Math" panose="02040503050406030204" pitchFamily="18" charset="0"/>
                            </a:rPr>
                          </m:ctrlPr>
                        </m:fPr>
                        <m:num>
                          <m:nary>
                            <m:naryPr>
                              <m:chr m:val="∑"/>
                              <m:supHide m:val="on"/>
                              <m:ctrlPr>
                                <a:rPr lang="en-US" sz="4400" i="1">
                                  <a:latin typeface="Cambria Math" panose="02040503050406030204" pitchFamily="18" charset="0"/>
                                </a:rPr>
                              </m:ctrlPr>
                            </m:naryPr>
                            <m:sub>
                              <m:r>
                                <m:rPr>
                                  <m:brk m:alnAt="7"/>
                                </m:rPr>
                                <a:rPr lang="en-US" sz="4400" i="1">
                                  <a:latin typeface="Cambria Math" panose="02040503050406030204" pitchFamily="18" charset="0"/>
                                </a:rPr>
                                <m:t>𝑛</m:t>
                              </m:r>
                            </m:sub>
                            <m:sup/>
                            <m:e>
                              <m:r>
                                <a:rPr lang="en-US" sz="4400" i="1">
                                  <a:latin typeface="Cambria Math" panose="02040503050406030204" pitchFamily="18" charset="0"/>
                                </a:rPr>
                                <m:t>(</m:t>
                              </m:r>
                              <m:r>
                                <a:rPr lang="en-US"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en-US" sz="4400" i="1">
                                          <a:latin typeface="Cambria Math" panose="02040503050406030204" pitchFamily="18" charset="0"/>
                                        </a:rPr>
                                        <m:t>𝑡</m:t>
                                      </m:r>
                                    </m:e>
                                    <m:sub>
                                      <m:r>
                                        <a:rPr lang="en-US" sz="4400" i="1">
                                          <a:latin typeface="Cambria Math" panose="02040503050406030204" pitchFamily="18" charset="0"/>
                                        </a:rPr>
                                        <m:t>h</m:t>
                                      </m:r>
                                    </m:sub>
                                  </m:sSub>
                                </m:e>
                              </m:d>
                              <m:r>
                                <a:rPr lang="en-US" sz="4400" i="1">
                                  <a:latin typeface="Cambria Math" panose="02040503050406030204" pitchFamily="18" charset="0"/>
                                </a:rPr>
                                <m:t>−</m:t>
                              </m:r>
                              <m:r>
                                <a:rPr lang="en-US" sz="4400" i="1">
                                  <a:latin typeface="Cambria Math" panose="02040503050406030204" pitchFamily="18" charset="0"/>
                                </a:rPr>
                                <m:t>𝑐</m:t>
                              </m:r>
                              <m:r>
                                <a:rPr lang="en-US" sz="4400" i="1">
                                  <a:latin typeface="Cambria Math" panose="02040503050406030204" pitchFamily="18" charset="0"/>
                                </a:rPr>
                                <m:t>)</m:t>
                              </m:r>
                            </m:e>
                          </m:nary>
                        </m:num>
                        <m:den>
                          <m:nary>
                            <m:naryPr>
                              <m:chr m:val="∑"/>
                              <m:supHide m:val="on"/>
                              <m:ctrlPr>
                                <a:rPr lang="en-US" sz="4400" i="1">
                                  <a:latin typeface="Cambria Math" panose="02040503050406030204" pitchFamily="18" charset="0"/>
                                </a:rPr>
                              </m:ctrlPr>
                            </m:naryPr>
                            <m:sub>
                              <m:r>
                                <m:rPr>
                                  <m:brk m:alnAt="7"/>
                                </m:rPr>
                                <a:rPr lang="en-US" sz="4400" i="1">
                                  <a:latin typeface="Cambria Math" panose="02040503050406030204" pitchFamily="18" charset="0"/>
                                </a:rPr>
                                <m:t>𝑛</m:t>
                              </m:r>
                            </m:sub>
                            <m:sup/>
                            <m:e>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𝑡</m:t>
                                  </m:r>
                                </m:e>
                                <m:sub>
                                  <m:r>
                                    <a:rPr lang="en-US" sz="4400" i="1">
                                      <a:latin typeface="Cambria Math" panose="02040503050406030204" pitchFamily="18" charset="0"/>
                                    </a:rPr>
                                    <m:t>h</m:t>
                                  </m:r>
                                </m:sub>
                              </m:sSub>
                              <m:r>
                                <a:rPr lang="en-US" sz="4400" i="1">
                                  <a:latin typeface="Cambria Math" panose="02040503050406030204" pitchFamily="18" charset="0"/>
                                </a:rPr>
                                <m:t>+</m:t>
                              </m:r>
                              <m:r>
                                <a:rPr lang="en-US" sz="4400" i="1">
                                  <a:latin typeface="Cambria Math" panose="02040503050406030204" pitchFamily="18" charset="0"/>
                                </a:rPr>
                                <m:t>𝜏</m:t>
                              </m:r>
                            </m:e>
                          </m:nary>
                          <m:r>
                            <a:rPr lang="en-US" sz="4400" i="1">
                              <a:latin typeface="Cambria Math" panose="02040503050406030204" pitchFamily="18" charset="0"/>
                            </a:rPr>
                            <m:t>)</m:t>
                          </m:r>
                        </m:den>
                      </m:f>
                    </m:oMath>
                  </m:oMathPara>
                </a14:m>
                <a:endParaRPr lang="en-US" dirty="0"/>
              </a:p>
            </p:txBody>
          </p:sp>
        </mc:Choice>
        <mc:Fallback>
          <p:sp>
            <p:nvSpPr>
              <p:cNvPr id="3" name="Content Placeholder 2">
                <a:extLst>
                  <a:ext uri="{FF2B5EF4-FFF2-40B4-BE49-F238E27FC236}">
                    <a16:creationId xmlns:a16="http://schemas.microsoft.com/office/drawing/2014/main" id="{3E02EC0D-7B63-444D-B278-306042D70079}"/>
                  </a:ext>
                </a:extLst>
              </p:cNvPr>
              <p:cNvSpPr>
                <a:spLocks noGrp="1" noRot="1" noChangeAspect="1" noMove="1" noResize="1" noEditPoints="1" noAdjustHandles="1" noChangeArrowheads="1" noChangeShapeType="1" noTextEdit="1"/>
              </p:cNvSpPr>
              <p:nvPr>
                <p:ph idx="1"/>
              </p:nvPr>
            </p:nvSpPr>
            <p:spPr>
              <a:xfrm>
                <a:off x="609600" y="1600201"/>
                <a:ext cx="10972800" cy="4686299"/>
              </a:xfrm>
              <a:blipFill>
                <a:blip r:embed="rId3"/>
                <a:stretch>
                  <a:fillRect l="-1278" t="-1693"/>
                </a:stretch>
              </a:blipFill>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033B147B-AFA7-4FF2-96FE-E216BD85A7FC}"/>
              </a:ext>
            </a:extLst>
          </p:cNvPr>
          <p:cNvSpPr/>
          <p:nvPr/>
        </p:nvSpPr>
        <p:spPr>
          <a:xfrm>
            <a:off x="8321904" y="2586498"/>
            <a:ext cx="2782529" cy="461665"/>
          </a:xfrm>
          <a:prstGeom prst="round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C0D75D8-A3F4-45B8-8767-6689E01EA990}"/>
              </a:ext>
            </a:extLst>
          </p:cNvPr>
          <p:cNvSpPr/>
          <p:nvPr/>
        </p:nvSpPr>
        <p:spPr>
          <a:xfrm>
            <a:off x="3018503" y="2605548"/>
            <a:ext cx="2782529" cy="461665"/>
          </a:xfrm>
          <a:prstGeom prst="round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AC95B-030B-4A34-AFF7-410CD86E8AAE}"/>
              </a:ext>
            </a:extLst>
          </p:cNvPr>
          <p:cNvSpPr>
            <a:spLocks noGrp="1"/>
          </p:cNvSpPr>
          <p:nvPr>
            <p:ph type="title"/>
          </p:nvPr>
        </p:nvSpPr>
        <p:spPr/>
        <p:txBody>
          <a:bodyPr/>
          <a:lstStyle/>
          <a:p>
            <a:r>
              <a:rPr lang="en-US" dirty="0"/>
              <a:t>Global Capture Rate </a:t>
            </a:r>
          </a:p>
        </p:txBody>
      </p:sp>
      <p:sp>
        <p:nvSpPr>
          <p:cNvPr id="4" name="Slide Number Placeholder 3">
            <a:extLst>
              <a:ext uri="{FF2B5EF4-FFF2-40B4-BE49-F238E27FC236}">
                <a16:creationId xmlns:a16="http://schemas.microsoft.com/office/drawing/2014/main" id="{F2D93FC0-BE5F-4143-A129-F26B80EEB427}"/>
              </a:ext>
            </a:extLst>
          </p:cNvPr>
          <p:cNvSpPr>
            <a:spLocks noGrp="1"/>
          </p:cNvSpPr>
          <p:nvPr>
            <p:ph type="sldNum" sz="quarter" idx="12"/>
          </p:nvPr>
        </p:nvSpPr>
        <p:spPr/>
        <p:txBody>
          <a:bodyPr/>
          <a:lstStyle/>
          <a:p>
            <a:fld id="{13D62B89-4EDD-4BD0-96AE-17C8BA44C6D5}" type="slidenum">
              <a:rPr lang="en-US" smtClean="0"/>
              <a:t>17</a:t>
            </a:fld>
            <a:endParaRPr lang="en-US"/>
          </a:p>
        </p:txBody>
      </p:sp>
      <p:sp>
        <p:nvSpPr>
          <p:cNvPr id="5" name="TextBox 4">
            <a:extLst>
              <a:ext uri="{FF2B5EF4-FFF2-40B4-BE49-F238E27FC236}">
                <a16:creationId xmlns:a16="http://schemas.microsoft.com/office/drawing/2014/main" id="{2165930C-CA85-4D8A-9761-D70FBCD28F3F}"/>
              </a:ext>
            </a:extLst>
          </p:cNvPr>
          <p:cNvSpPr txBox="1"/>
          <p:nvPr/>
        </p:nvSpPr>
        <p:spPr>
          <a:xfrm>
            <a:off x="3018503" y="2605549"/>
            <a:ext cx="2899961" cy="461665"/>
          </a:xfrm>
          <a:prstGeom prst="rect">
            <a:avLst/>
          </a:prstGeom>
          <a:noFill/>
        </p:spPr>
        <p:txBody>
          <a:bodyPr wrap="square" rtlCol="0">
            <a:spAutoFit/>
          </a:bodyPr>
          <a:lstStyle/>
          <a:p>
            <a:r>
              <a:rPr lang="en-US" sz="2400" dirty="0">
                <a:solidFill>
                  <a:srgbClr val="FFFFFF"/>
                </a:solidFill>
                <a:latin typeface="+mj-lt"/>
              </a:rPr>
              <a:t>Net Harvest in Patch </a:t>
            </a:r>
          </a:p>
        </p:txBody>
      </p:sp>
      <p:sp>
        <p:nvSpPr>
          <p:cNvPr id="7" name="TextBox 6">
            <a:extLst>
              <a:ext uri="{FF2B5EF4-FFF2-40B4-BE49-F238E27FC236}">
                <a16:creationId xmlns:a16="http://schemas.microsoft.com/office/drawing/2014/main" id="{D4824417-E196-4478-87E6-8EC434242C31}"/>
              </a:ext>
            </a:extLst>
          </p:cNvPr>
          <p:cNvSpPr txBox="1"/>
          <p:nvPr/>
        </p:nvSpPr>
        <p:spPr>
          <a:xfrm>
            <a:off x="8611522" y="2586498"/>
            <a:ext cx="2203295" cy="461665"/>
          </a:xfrm>
          <a:prstGeom prst="rect">
            <a:avLst/>
          </a:prstGeom>
          <a:noFill/>
        </p:spPr>
        <p:txBody>
          <a:bodyPr wrap="none" rtlCol="0">
            <a:spAutoFit/>
          </a:bodyPr>
          <a:lstStyle/>
          <a:p>
            <a:r>
              <a:rPr lang="en-US" sz="2400" dirty="0">
                <a:solidFill>
                  <a:srgbClr val="FFFFFF"/>
                </a:solidFill>
                <a:latin typeface="+mj-lt"/>
              </a:rPr>
              <a:t>Movement Cost</a:t>
            </a:r>
          </a:p>
        </p:txBody>
      </p:sp>
      <p:cxnSp>
        <p:nvCxnSpPr>
          <p:cNvPr id="34" name="Connector: Elbow 33">
            <a:extLst>
              <a:ext uri="{FF2B5EF4-FFF2-40B4-BE49-F238E27FC236}">
                <a16:creationId xmlns:a16="http://schemas.microsoft.com/office/drawing/2014/main" id="{7B5F9B29-725E-428D-A919-6716C5BA9CD0}"/>
              </a:ext>
            </a:extLst>
          </p:cNvPr>
          <p:cNvCxnSpPr>
            <a:cxnSpLocks/>
          </p:cNvCxnSpPr>
          <p:nvPr/>
        </p:nvCxnSpPr>
        <p:spPr>
          <a:xfrm>
            <a:off x="5801032" y="2836380"/>
            <a:ext cx="589938" cy="413395"/>
          </a:xfrm>
          <a:prstGeom prst="bentConnector3">
            <a:avLst>
              <a:gd name="adj1" fmla="val 9997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E75AB390-1671-4A63-8978-0808FAE37181}"/>
              </a:ext>
            </a:extLst>
          </p:cNvPr>
          <p:cNvCxnSpPr>
            <a:stCxn id="16" idx="1"/>
          </p:cNvCxnSpPr>
          <p:nvPr/>
        </p:nvCxnSpPr>
        <p:spPr>
          <a:xfrm rot="10800000" flipV="1">
            <a:off x="7950606" y="2817331"/>
            <a:ext cx="371299" cy="505972"/>
          </a:xfrm>
          <a:prstGeom prst="bentConnector2">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8BFD6E8-3F6E-43BE-AE1B-28C2C9515F36}"/>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260008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E02EC0D-7B63-444D-B278-306042D70079}"/>
                  </a:ext>
                </a:extLst>
              </p:cNvPr>
              <p:cNvSpPr>
                <a:spLocks noGrp="1"/>
              </p:cNvSpPr>
              <p:nvPr>
                <p:ph idx="1"/>
              </p:nvPr>
            </p:nvSpPr>
            <p:spPr>
              <a:xfrm>
                <a:off x="609600" y="1600201"/>
                <a:ext cx="10972800" cy="4686299"/>
              </a:xfrm>
            </p:spPr>
            <p:txBody>
              <a:bodyPr>
                <a:normAutofit/>
              </a:bodyPr>
              <a:lstStyle/>
              <a:p>
                <a:r>
                  <a:rPr lang="en-US" dirty="0">
                    <a:latin typeface="+mj-lt"/>
                  </a:rPr>
                  <a:t>Environment quality is defined by the global capture rate:</a:t>
                </a:r>
              </a:p>
              <a:p>
                <a:endParaRPr lang="en-US" dirty="0">
                  <a:latin typeface="+mj-lt"/>
                </a:endParaRP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sz="4400" b="0" i="1" smtClean="0">
                              <a:solidFill>
                                <a:schemeClr val="accent1"/>
                              </a:solidFill>
                              <a:latin typeface="Cambria Math" panose="02040503050406030204" pitchFamily="18" charset="0"/>
                            </a:rPr>
                          </m:ctrlPr>
                        </m:accPr>
                        <m:e>
                          <m:r>
                            <a:rPr lang="en-US" sz="4400" i="1">
                              <a:solidFill>
                                <a:schemeClr val="accent1"/>
                              </a:solidFill>
                              <a:latin typeface="Cambria Math" panose="02040503050406030204" pitchFamily="18" charset="0"/>
                            </a:rPr>
                            <m:t>𝐽</m:t>
                          </m:r>
                        </m:e>
                      </m:acc>
                      <m:r>
                        <a:rPr lang="en-US" sz="4400" b="0" i="1" smtClean="0">
                          <a:solidFill>
                            <a:schemeClr val="tx1"/>
                          </a:solidFill>
                          <a:latin typeface="Cambria Math" panose="02040503050406030204" pitchFamily="18" charset="0"/>
                        </a:rPr>
                        <m:t>=</m:t>
                      </m:r>
                      <m:f>
                        <m:fPr>
                          <m:ctrlPr>
                            <a:rPr lang="en-US" sz="4400" i="1">
                              <a:latin typeface="Cambria Math" panose="02040503050406030204" pitchFamily="18" charset="0"/>
                            </a:rPr>
                          </m:ctrlPr>
                        </m:fPr>
                        <m:num>
                          <m:nary>
                            <m:naryPr>
                              <m:chr m:val="∑"/>
                              <m:supHide m:val="on"/>
                              <m:ctrlPr>
                                <a:rPr lang="en-US" sz="4400" i="1">
                                  <a:latin typeface="Cambria Math" panose="02040503050406030204" pitchFamily="18" charset="0"/>
                                </a:rPr>
                              </m:ctrlPr>
                            </m:naryPr>
                            <m:sub>
                              <m:r>
                                <m:rPr>
                                  <m:brk m:alnAt="7"/>
                                </m:rPr>
                                <a:rPr lang="en-US" sz="4400" i="1">
                                  <a:latin typeface="Cambria Math" panose="02040503050406030204" pitchFamily="18" charset="0"/>
                                </a:rPr>
                                <m:t>𝑛</m:t>
                              </m:r>
                            </m:sub>
                            <m:sup/>
                            <m:e>
                              <m:r>
                                <a:rPr lang="en-US" sz="4400" i="1">
                                  <a:latin typeface="Cambria Math" panose="02040503050406030204" pitchFamily="18" charset="0"/>
                                </a:rPr>
                                <m:t>(</m:t>
                              </m:r>
                              <m:r>
                                <a:rPr lang="en-US"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en-US" sz="4400" i="1">
                                          <a:latin typeface="Cambria Math" panose="02040503050406030204" pitchFamily="18" charset="0"/>
                                        </a:rPr>
                                        <m:t>𝑡</m:t>
                                      </m:r>
                                    </m:e>
                                    <m:sub>
                                      <m:r>
                                        <a:rPr lang="en-US" sz="4400" i="1">
                                          <a:latin typeface="Cambria Math" panose="02040503050406030204" pitchFamily="18" charset="0"/>
                                        </a:rPr>
                                        <m:t>h</m:t>
                                      </m:r>
                                    </m:sub>
                                  </m:sSub>
                                </m:e>
                              </m:d>
                              <m:r>
                                <a:rPr lang="en-US" sz="4400" i="1">
                                  <a:latin typeface="Cambria Math" panose="02040503050406030204" pitchFamily="18" charset="0"/>
                                </a:rPr>
                                <m:t>−</m:t>
                              </m:r>
                              <m:r>
                                <a:rPr lang="en-US" sz="4400" i="1">
                                  <a:latin typeface="Cambria Math" panose="02040503050406030204" pitchFamily="18" charset="0"/>
                                </a:rPr>
                                <m:t>𝑐</m:t>
                              </m:r>
                              <m:r>
                                <a:rPr lang="en-US" sz="4400" i="1">
                                  <a:latin typeface="Cambria Math" panose="02040503050406030204" pitchFamily="18" charset="0"/>
                                </a:rPr>
                                <m:t>)</m:t>
                              </m:r>
                            </m:e>
                          </m:nary>
                        </m:num>
                        <m:den>
                          <m:nary>
                            <m:naryPr>
                              <m:chr m:val="∑"/>
                              <m:supHide m:val="on"/>
                              <m:ctrlPr>
                                <a:rPr lang="en-US" sz="4400" i="1">
                                  <a:latin typeface="Cambria Math" panose="02040503050406030204" pitchFamily="18" charset="0"/>
                                </a:rPr>
                              </m:ctrlPr>
                            </m:naryPr>
                            <m:sub>
                              <m:r>
                                <m:rPr>
                                  <m:brk m:alnAt="7"/>
                                </m:rPr>
                                <a:rPr lang="en-US" sz="4400" i="1">
                                  <a:latin typeface="Cambria Math" panose="02040503050406030204" pitchFamily="18" charset="0"/>
                                </a:rPr>
                                <m:t>𝑛</m:t>
                              </m:r>
                            </m:sub>
                            <m:sup/>
                            <m:e>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𝑡</m:t>
                                  </m:r>
                                </m:e>
                                <m:sub>
                                  <m:r>
                                    <a:rPr lang="en-US" sz="4400" i="1">
                                      <a:latin typeface="Cambria Math" panose="02040503050406030204" pitchFamily="18" charset="0"/>
                                    </a:rPr>
                                    <m:t>h</m:t>
                                  </m:r>
                                </m:sub>
                              </m:sSub>
                              <m:r>
                                <a:rPr lang="en-US" sz="4400" i="1">
                                  <a:latin typeface="Cambria Math" panose="02040503050406030204" pitchFamily="18" charset="0"/>
                                </a:rPr>
                                <m:t>+</m:t>
                              </m:r>
                              <m:r>
                                <a:rPr lang="en-US" sz="4400" i="1">
                                  <a:latin typeface="Cambria Math" panose="02040503050406030204" pitchFamily="18" charset="0"/>
                                </a:rPr>
                                <m:t>𝜏</m:t>
                              </m:r>
                            </m:e>
                          </m:nary>
                          <m:r>
                            <a:rPr lang="en-US" sz="4400" i="1">
                              <a:latin typeface="Cambria Math" panose="02040503050406030204" pitchFamily="18" charset="0"/>
                            </a:rPr>
                            <m:t>)</m:t>
                          </m:r>
                        </m:den>
                      </m:f>
                    </m:oMath>
                  </m:oMathPara>
                </a14:m>
                <a:endParaRPr lang="en-US" dirty="0"/>
              </a:p>
            </p:txBody>
          </p:sp>
        </mc:Choice>
        <mc:Fallback>
          <p:sp>
            <p:nvSpPr>
              <p:cNvPr id="3" name="Content Placeholder 2">
                <a:extLst>
                  <a:ext uri="{FF2B5EF4-FFF2-40B4-BE49-F238E27FC236}">
                    <a16:creationId xmlns:a16="http://schemas.microsoft.com/office/drawing/2014/main" id="{3E02EC0D-7B63-444D-B278-306042D70079}"/>
                  </a:ext>
                </a:extLst>
              </p:cNvPr>
              <p:cNvSpPr>
                <a:spLocks noGrp="1" noRot="1" noChangeAspect="1" noMove="1" noResize="1" noEditPoints="1" noAdjustHandles="1" noChangeArrowheads="1" noChangeShapeType="1" noTextEdit="1"/>
              </p:cNvSpPr>
              <p:nvPr>
                <p:ph idx="1"/>
              </p:nvPr>
            </p:nvSpPr>
            <p:spPr>
              <a:xfrm>
                <a:off x="609600" y="1600201"/>
                <a:ext cx="10972800" cy="4686299"/>
              </a:xfrm>
              <a:blipFill>
                <a:blip r:embed="rId3"/>
                <a:stretch>
                  <a:fillRect l="-1278" t="-1693"/>
                </a:stretch>
              </a:blipFill>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51774DE4-F857-4529-BD89-7BB728AB01A7}"/>
              </a:ext>
            </a:extLst>
          </p:cNvPr>
          <p:cNvSpPr/>
          <p:nvPr/>
        </p:nvSpPr>
        <p:spPr>
          <a:xfrm>
            <a:off x="2946330" y="5127523"/>
            <a:ext cx="2782529" cy="461665"/>
          </a:xfrm>
          <a:prstGeom prst="round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33B147B-AFA7-4FF2-96FE-E216BD85A7FC}"/>
              </a:ext>
            </a:extLst>
          </p:cNvPr>
          <p:cNvSpPr/>
          <p:nvPr/>
        </p:nvSpPr>
        <p:spPr>
          <a:xfrm>
            <a:off x="8321904" y="2586498"/>
            <a:ext cx="2782529" cy="461665"/>
          </a:xfrm>
          <a:prstGeom prst="round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C0D75D8-A3F4-45B8-8767-6689E01EA990}"/>
              </a:ext>
            </a:extLst>
          </p:cNvPr>
          <p:cNvSpPr/>
          <p:nvPr/>
        </p:nvSpPr>
        <p:spPr>
          <a:xfrm>
            <a:off x="3018503" y="2605548"/>
            <a:ext cx="2782529" cy="461665"/>
          </a:xfrm>
          <a:prstGeom prst="round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AC95B-030B-4A34-AFF7-410CD86E8AAE}"/>
              </a:ext>
            </a:extLst>
          </p:cNvPr>
          <p:cNvSpPr>
            <a:spLocks noGrp="1"/>
          </p:cNvSpPr>
          <p:nvPr>
            <p:ph type="title"/>
          </p:nvPr>
        </p:nvSpPr>
        <p:spPr/>
        <p:txBody>
          <a:bodyPr/>
          <a:lstStyle/>
          <a:p>
            <a:r>
              <a:rPr lang="en-US" dirty="0"/>
              <a:t>Global Capture Rate </a:t>
            </a:r>
          </a:p>
        </p:txBody>
      </p:sp>
      <p:sp>
        <p:nvSpPr>
          <p:cNvPr id="4" name="Slide Number Placeholder 3">
            <a:extLst>
              <a:ext uri="{FF2B5EF4-FFF2-40B4-BE49-F238E27FC236}">
                <a16:creationId xmlns:a16="http://schemas.microsoft.com/office/drawing/2014/main" id="{F2D93FC0-BE5F-4143-A129-F26B80EEB427}"/>
              </a:ext>
            </a:extLst>
          </p:cNvPr>
          <p:cNvSpPr>
            <a:spLocks noGrp="1"/>
          </p:cNvSpPr>
          <p:nvPr>
            <p:ph type="sldNum" sz="quarter" idx="12"/>
          </p:nvPr>
        </p:nvSpPr>
        <p:spPr/>
        <p:txBody>
          <a:bodyPr/>
          <a:lstStyle/>
          <a:p>
            <a:fld id="{13D62B89-4EDD-4BD0-96AE-17C8BA44C6D5}" type="slidenum">
              <a:rPr lang="en-US" smtClean="0"/>
              <a:t>18</a:t>
            </a:fld>
            <a:endParaRPr lang="en-US"/>
          </a:p>
        </p:txBody>
      </p:sp>
      <p:sp>
        <p:nvSpPr>
          <p:cNvPr id="5" name="TextBox 4">
            <a:extLst>
              <a:ext uri="{FF2B5EF4-FFF2-40B4-BE49-F238E27FC236}">
                <a16:creationId xmlns:a16="http://schemas.microsoft.com/office/drawing/2014/main" id="{2165930C-CA85-4D8A-9761-D70FBCD28F3F}"/>
              </a:ext>
            </a:extLst>
          </p:cNvPr>
          <p:cNvSpPr txBox="1"/>
          <p:nvPr/>
        </p:nvSpPr>
        <p:spPr>
          <a:xfrm>
            <a:off x="3018503" y="2605549"/>
            <a:ext cx="2899961" cy="461665"/>
          </a:xfrm>
          <a:prstGeom prst="rect">
            <a:avLst/>
          </a:prstGeom>
          <a:noFill/>
        </p:spPr>
        <p:txBody>
          <a:bodyPr wrap="square" rtlCol="0">
            <a:spAutoFit/>
          </a:bodyPr>
          <a:lstStyle/>
          <a:p>
            <a:r>
              <a:rPr lang="en-US" sz="2400" dirty="0">
                <a:solidFill>
                  <a:srgbClr val="FFFFFF"/>
                </a:solidFill>
                <a:latin typeface="+mj-lt"/>
              </a:rPr>
              <a:t>Net Harvest in Patch </a:t>
            </a:r>
          </a:p>
        </p:txBody>
      </p:sp>
      <p:sp>
        <p:nvSpPr>
          <p:cNvPr id="7" name="TextBox 6">
            <a:extLst>
              <a:ext uri="{FF2B5EF4-FFF2-40B4-BE49-F238E27FC236}">
                <a16:creationId xmlns:a16="http://schemas.microsoft.com/office/drawing/2014/main" id="{D4824417-E196-4478-87E6-8EC434242C31}"/>
              </a:ext>
            </a:extLst>
          </p:cNvPr>
          <p:cNvSpPr txBox="1"/>
          <p:nvPr/>
        </p:nvSpPr>
        <p:spPr>
          <a:xfrm>
            <a:off x="8611522" y="2586498"/>
            <a:ext cx="2203295" cy="461665"/>
          </a:xfrm>
          <a:prstGeom prst="rect">
            <a:avLst/>
          </a:prstGeom>
          <a:noFill/>
        </p:spPr>
        <p:txBody>
          <a:bodyPr wrap="none" rtlCol="0">
            <a:spAutoFit/>
          </a:bodyPr>
          <a:lstStyle/>
          <a:p>
            <a:r>
              <a:rPr lang="en-US" sz="2400" dirty="0">
                <a:solidFill>
                  <a:srgbClr val="FFFFFF"/>
                </a:solidFill>
                <a:latin typeface="+mj-lt"/>
              </a:rPr>
              <a:t>Movement Cost</a:t>
            </a:r>
          </a:p>
        </p:txBody>
      </p:sp>
      <p:sp>
        <p:nvSpPr>
          <p:cNvPr id="9" name="TextBox 8">
            <a:extLst>
              <a:ext uri="{FF2B5EF4-FFF2-40B4-BE49-F238E27FC236}">
                <a16:creationId xmlns:a16="http://schemas.microsoft.com/office/drawing/2014/main" id="{F7C7E956-1253-4022-B170-A10E9D29F008}"/>
              </a:ext>
            </a:extLst>
          </p:cNvPr>
          <p:cNvSpPr txBox="1"/>
          <p:nvPr/>
        </p:nvSpPr>
        <p:spPr>
          <a:xfrm>
            <a:off x="3196039" y="5127523"/>
            <a:ext cx="2470356" cy="461665"/>
          </a:xfrm>
          <a:prstGeom prst="rect">
            <a:avLst/>
          </a:prstGeom>
          <a:noFill/>
        </p:spPr>
        <p:txBody>
          <a:bodyPr wrap="none" rtlCol="0">
            <a:spAutoFit/>
          </a:bodyPr>
          <a:lstStyle/>
          <a:p>
            <a:r>
              <a:rPr lang="en-US" sz="2400" dirty="0">
                <a:solidFill>
                  <a:srgbClr val="FFFFFF"/>
                </a:solidFill>
                <a:latin typeface="+mj-lt"/>
              </a:rPr>
              <a:t>Harvest Duration</a:t>
            </a:r>
          </a:p>
        </p:txBody>
      </p:sp>
      <p:cxnSp>
        <p:nvCxnSpPr>
          <p:cNvPr id="25" name="Connector: Elbow 24">
            <a:extLst>
              <a:ext uri="{FF2B5EF4-FFF2-40B4-BE49-F238E27FC236}">
                <a16:creationId xmlns:a16="http://schemas.microsoft.com/office/drawing/2014/main" id="{C946BC9B-FF5B-4EE8-BA0A-074026465AE0}"/>
              </a:ext>
            </a:extLst>
          </p:cNvPr>
          <p:cNvCxnSpPr>
            <a:stCxn id="18" idx="3"/>
          </p:cNvCxnSpPr>
          <p:nvPr/>
        </p:nvCxnSpPr>
        <p:spPr>
          <a:xfrm flipV="1">
            <a:off x="5728859" y="4819650"/>
            <a:ext cx="719566" cy="538706"/>
          </a:xfrm>
          <a:prstGeom prst="bentConnector3">
            <a:avLst>
              <a:gd name="adj1" fmla="val 99970"/>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7B5F9B29-725E-428D-A919-6716C5BA9CD0}"/>
              </a:ext>
            </a:extLst>
          </p:cNvPr>
          <p:cNvCxnSpPr>
            <a:cxnSpLocks/>
          </p:cNvCxnSpPr>
          <p:nvPr/>
        </p:nvCxnSpPr>
        <p:spPr>
          <a:xfrm>
            <a:off x="5801032" y="2836380"/>
            <a:ext cx="589938" cy="413395"/>
          </a:xfrm>
          <a:prstGeom prst="bentConnector3">
            <a:avLst>
              <a:gd name="adj1" fmla="val 9997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E75AB390-1671-4A63-8978-0808FAE37181}"/>
              </a:ext>
            </a:extLst>
          </p:cNvPr>
          <p:cNvCxnSpPr>
            <a:stCxn id="16" idx="1"/>
          </p:cNvCxnSpPr>
          <p:nvPr/>
        </p:nvCxnSpPr>
        <p:spPr>
          <a:xfrm rot="10800000" flipV="1">
            <a:off x="7950606" y="2817331"/>
            <a:ext cx="371299" cy="505972"/>
          </a:xfrm>
          <a:prstGeom prst="bentConnector2">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5EDB1A-4477-409D-A8EC-8902F01E24F8}"/>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2857456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E02EC0D-7B63-444D-B278-306042D70079}"/>
                  </a:ext>
                </a:extLst>
              </p:cNvPr>
              <p:cNvSpPr>
                <a:spLocks noGrp="1"/>
              </p:cNvSpPr>
              <p:nvPr>
                <p:ph idx="1"/>
              </p:nvPr>
            </p:nvSpPr>
            <p:spPr>
              <a:xfrm>
                <a:off x="609600" y="1600201"/>
                <a:ext cx="10972800" cy="4686299"/>
              </a:xfrm>
            </p:spPr>
            <p:txBody>
              <a:bodyPr>
                <a:normAutofit/>
              </a:bodyPr>
              <a:lstStyle/>
              <a:p>
                <a:r>
                  <a:rPr lang="en-US" dirty="0">
                    <a:latin typeface="+mj-lt"/>
                  </a:rPr>
                  <a:t>Environment quality is defined by the global capture rate:</a:t>
                </a:r>
              </a:p>
              <a:p>
                <a:endParaRPr lang="en-US" dirty="0">
                  <a:latin typeface="+mj-lt"/>
                </a:endParaRP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sz="4400" b="0" i="1" smtClean="0">
                              <a:solidFill>
                                <a:schemeClr val="accent1"/>
                              </a:solidFill>
                              <a:latin typeface="Cambria Math" panose="02040503050406030204" pitchFamily="18" charset="0"/>
                            </a:rPr>
                          </m:ctrlPr>
                        </m:accPr>
                        <m:e>
                          <m:r>
                            <a:rPr lang="en-US" sz="4400" i="1">
                              <a:solidFill>
                                <a:schemeClr val="accent1"/>
                              </a:solidFill>
                              <a:latin typeface="Cambria Math" panose="02040503050406030204" pitchFamily="18" charset="0"/>
                            </a:rPr>
                            <m:t>𝐽</m:t>
                          </m:r>
                        </m:e>
                      </m:acc>
                      <m:r>
                        <a:rPr lang="en-US" sz="4400" b="0" i="1" smtClean="0">
                          <a:solidFill>
                            <a:schemeClr val="tx1"/>
                          </a:solidFill>
                          <a:latin typeface="Cambria Math" panose="02040503050406030204" pitchFamily="18" charset="0"/>
                        </a:rPr>
                        <m:t>=</m:t>
                      </m:r>
                      <m:f>
                        <m:fPr>
                          <m:ctrlPr>
                            <a:rPr lang="en-US" sz="4400" i="1">
                              <a:latin typeface="Cambria Math" panose="02040503050406030204" pitchFamily="18" charset="0"/>
                            </a:rPr>
                          </m:ctrlPr>
                        </m:fPr>
                        <m:num>
                          <m:nary>
                            <m:naryPr>
                              <m:chr m:val="∑"/>
                              <m:supHide m:val="on"/>
                              <m:ctrlPr>
                                <a:rPr lang="en-US" sz="4400" i="1">
                                  <a:latin typeface="Cambria Math" panose="02040503050406030204" pitchFamily="18" charset="0"/>
                                </a:rPr>
                              </m:ctrlPr>
                            </m:naryPr>
                            <m:sub>
                              <m:r>
                                <m:rPr>
                                  <m:brk m:alnAt="7"/>
                                </m:rPr>
                                <a:rPr lang="en-US" sz="4400" i="1">
                                  <a:latin typeface="Cambria Math" panose="02040503050406030204" pitchFamily="18" charset="0"/>
                                </a:rPr>
                                <m:t>𝑛</m:t>
                              </m:r>
                            </m:sub>
                            <m:sup/>
                            <m:e>
                              <m:r>
                                <a:rPr lang="en-US" sz="4400" i="1">
                                  <a:latin typeface="Cambria Math" panose="02040503050406030204" pitchFamily="18" charset="0"/>
                                </a:rPr>
                                <m:t>(</m:t>
                              </m:r>
                              <m:r>
                                <a:rPr lang="en-US" sz="4400" i="1">
                                  <a:latin typeface="Cambria Math" panose="02040503050406030204" pitchFamily="18" charset="0"/>
                                </a:rPr>
                                <m:t>𝑓</m:t>
                              </m:r>
                              <m:d>
                                <m:dPr>
                                  <m:ctrlPr>
                                    <a:rPr lang="en-US" sz="4400" i="1">
                                      <a:latin typeface="Cambria Math" panose="02040503050406030204" pitchFamily="18" charset="0"/>
                                    </a:rPr>
                                  </m:ctrlPr>
                                </m:dPr>
                                <m:e>
                                  <m:sSub>
                                    <m:sSubPr>
                                      <m:ctrlPr>
                                        <a:rPr lang="en-US" sz="4400" i="1">
                                          <a:latin typeface="Cambria Math" panose="02040503050406030204" pitchFamily="18" charset="0"/>
                                        </a:rPr>
                                      </m:ctrlPr>
                                    </m:sSubPr>
                                    <m:e>
                                      <m:r>
                                        <a:rPr lang="en-US" sz="4400" i="1">
                                          <a:latin typeface="Cambria Math" panose="02040503050406030204" pitchFamily="18" charset="0"/>
                                        </a:rPr>
                                        <m:t>𝑡</m:t>
                                      </m:r>
                                    </m:e>
                                    <m:sub>
                                      <m:r>
                                        <a:rPr lang="en-US" sz="4400" i="1">
                                          <a:latin typeface="Cambria Math" panose="02040503050406030204" pitchFamily="18" charset="0"/>
                                        </a:rPr>
                                        <m:t>h</m:t>
                                      </m:r>
                                    </m:sub>
                                  </m:sSub>
                                </m:e>
                              </m:d>
                              <m:r>
                                <a:rPr lang="en-US" sz="4400" i="1">
                                  <a:latin typeface="Cambria Math" panose="02040503050406030204" pitchFamily="18" charset="0"/>
                                </a:rPr>
                                <m:t>−</m:t>
                              </m:r>
                              <m:r>
                                <a:rPr lang="en-US" sz="4400" i="1">
                                  <a:latin typeface="Cambria Math" panose="02040503050406030204" pitchFamily="18" charset="0"/>
                                </a:rPr>
                                <m:t>𝑐</m:t>
                              </m:r>
                              <m:r>
                                <a:rPr lang="en-US" sz="4400" i="1">
                                  <a:latin typeface="Cambria Math" panose="02040503050406030204" pitchFamily="18" charset="0"/>
                                </a:rPr>
                                <m:t>)</m:t>
                              </m:r>
                            </m:e>
                          </m:nary>
                        </m:num>
                        <m:den>
                          <m:nary>
                            <m:naryPr>
                              <m:chr m:val="∑"/>
                              <m:supHide m:val="on"/>
                              <m:ctrlPr>
                                <a:rPr lang="en-US" sz="4400" i="1">
                                  <a:latin typeface="Cambria Math" panose="02040503050406030204" pitchFamily="18" charset="0"/>
                                </a:rPr>
                              </m:ctrlPr>
                            </m:naryPr>
                            <m:sub>
                              <m:r>
                                <m:rPr>
                                  <m:brk m:alnAt="7"/>
                                </m:rPr>
                                <a:rPr lang="en-US" sz="4400" i="1">
                                  <a:latin typeface="Cambria Math" panose="02040503050406030204" pitchFamily="18" charset="0"/>
                                </a:rPr>
                                <m:t>𝑛</m:t>
                              </m:r>
                            </m:sub>
                            <m:sup/>
                            <m:e>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𝑡</m:t>
                                  </m:r>
                                </m:e>
                                <m:sub>
                                  <m:r>
                                    <a:rPr lang="en-US" sz="4400" i="1">
                                      <a:latin typeface="Cambria Math" panose="02040503050406030204" pitchFamily="18" charset="0"/>
                                    </a:rPr>
                                    <m:t>h</m:t>
                                  </m:r>
                                </m:sub>
                              </m:sSub>
                              <m:r>
                                <a:rPr lang="en-US" sz="4400" i="1">
                                  <a:latin typeface="Cambria Math" panose="02040503050406030204" pitchFamily="18" charset="0"/>
                                </a:rPr>
                                <m:t>+</m:t>
                              </m:r>
                              <m:r>
                                <a:rPr lang="en-US" sz="4400" i="1">
                                  <a:latin typeface="Cambria Math" panose="02040503050406030204" pitchFamily="18" charset="0"/>
                                </a:rPr>
                                <m:t>𝜏</m:t>
                              </m:r>
                            </m:e>
                          </m:nary>
                          <m:r>
                            <a:rPr lang="en-US" sz="4400" i="1">
                              <a:latin typeface="Cambria Math" panose="02040503050406030204" pitchFamily="18" charset="0"/>
                            </a:rPr>
                            <m:t>)</m:t>
                          </m:r>
                        </m:den>
                      </m:f>
                    </m:oMath>
                  </m:oMathPara>
                </a14:m>
                <a:endParaRPr lang="en-US" dirty="0"/>
              </a:p>
            </p:txBody>
          </p:sp>
        </mc:Choice>
        <mc:Fallback>
          <p:sp>
            <p:nvSpPr>
              <p:cNvPr id="3" name="Content Placeholder 2">
                <a:extLst>
                  <a:ext uri="{FF2B5EF4-FFF2-40B4-BE49-F238E27FC236}">
                    <a16:creationId xmlns:a16="http://schemas.microsoft.com/office/drawing/2014/main" id="{3E02EC0D-7B63-444D-B278-306042D70079}"/>
                  </a:ext>
                </a:extLst>
              </p:cNvPr>
              <p:cNvSpPr>
                <a:spLocks noGrp="1" noRot="1" noChangeAspect="1" noMove="1" noResize="1" noEditPoints="1" noAdjustHandles="1" noChangeArrowheads="1" noChangeShapeType="1" noTextEdit="1"/>
              </p:cNvSpPr>
              <p:nvPr>
                <p:ph idx="1"/>
              </p:nvPr>
            </p:nvSpPr>
            <p:spPr>
              <a:xfrm>
                <a:off x="609600" y="1600201"/>
                <a:ext cx="10972800" cy="4686299"/>
              </a:xfrm>
              <a:blipFill>
                <a:blip r:embed="rId3"/>
                <a:stretch>
                  <a:fillRect l="-1278" t="-1693"/>
                </a:stretch>
              </a:blipFill>
            </p:spPr>
            <p:txBody>
              <a:bodyPr/>
              <a:lstStyle/>
              <a:p>
                <a:r>
                  <a:rPr lang="en-US">
                    <a:noFill/>
                  </a:rPr>
                  <a:t> </a:t>
                </a:r>
              </a:p>
            </p:txBody>
          </p:sp>
        </mc:Fallback>
      </mc:AlternateContent>
      <p:sp>
        <p:nvSpPr>
          <p:cNvPr id="18" name="Rectangle: Rounded Corners 17">
            <a:extLst>
              <a:ext uri="{FF2B5EF4-FFF2-40B4-BE49-F238E27FC236}">
                <a16:creationId xmlns:a16="http://schemas.microsoft.com/office/drawing/2014/main" id="{51774DE4-F857-4529-BD89-7BB728AB01A7}"/>
              </a:ext>
            </a:extLst>
          </p:cNvPr>
          <p:cNvSpPr/>
          <p:nvPr/>
        </p:nvSpPr>
        <p:spPr>
          <a:xfrm>
            <a:off x="2946330" y="5127523"/>
            <a:ext cx="2782529" cy="461665"/>
          </a:xfrm>
          <a:prstGeom prst="round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EDF42F9-0508-4092-B5D9-AB7F0A51EF37}"/>
              </a:ext>
            </a:extLst>
          </p:cNvPr>
          <p:cNvSpPr/>
          <p:nvPr/>
        </p:nvSpPr>
        <p:spPr>
          <a:xfrm>
            <a:off x="8316192" y="5143397"/>
            <a:ext cx="2782529" cy="461665"/>
          </a:xfrm>
          <a:prstGeom prst="round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033B147B-AFA7-4FF2-96FE-E216BD85A7FC}"/>
              </a:ext>
            </a:extLst>
          </p:cNvPr>
          <p:cNvSpPr/>
          <p:nvPr/>
        </p:nvSpPr>
        <p:spPr>
          <a:xfrm>
            <a:off x="8321904" y="2586498"/>
            <a:ext cx="2782529" cy="461665"/>
          </a:xfrm>
          <a:prstGeom prst="round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C0D75D8-A3F4-45B8-8767-6689E01EA990}"/>
              </a:ext>
            </a:extLst>
          </p:cNvPr>
          <p:cNvSpPr/>
          <p:nvPr/>
        </p:nvSpPr>
        <p:spPr>
          <a:xfrm>
            <a:off x="3018503" y="2605548"/>
            <a:ext cx="2782529" cy="461665"/>
          </a:xfrm>
          <a:prstGeom prst="roundRect">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AC95B-030B-4A34-AFF7-410CD86E8AAE}"/>
              </a:ext>
            </a:extLst>
          </p:cNvPr>
          <p:cNvSpPr>
            <a:spLocks noGrp="1"/>
          </p:cNvSpPr>
          <p:nvPr>
            <p:ph type="title"/>
          </p:nvPr>
        </p:nvSpPr>
        <p:spPr/>
        <p:txBody>
          <a:bodyPr/>
          <a:lstStyle/>
          <a:p>
            <a:r>
              <a:rPr lang="en-US" dirty="0"/>
              <a:t>Global Capture Rate </a:t>
            </a:r>
          </a:p>
        </p:txBody>
      </p:sp>
      <p:sp>
        <p:nvSpPr>
          <p:cNvPr id="4" name="Slide Number Placeholder 3">
            <a:extLst>
              <a:ext uri="{FF2B5EF4-FFF2-40B4-BE49-F238E27FC236}">
                <a16:creationId xmlns:a16="http://schemas.microsoft.com/office/drawing/2014/main" id="{F2D93FC0-BE5F-4143-A129-F26B80EEB427}"/>
              </a:ext>
            </a:extLst>
          </p:cNvPr>
          <p:cNvSpPr>
            <a:spLocks noGrp="1"/>
          </p:cNvSpPr>
          <p:nvPr>
            <p:ph type="sldNum" sz="quarter" idx="12"/>
          </p:nvPr>
        </p:nvSpPr>
        <p:spPr/>
        <p:txBody>
          <a:bodyPr/>
          <a:lstStyle/>
          <a:p>
            <a:fld id="{13D62B89-4EDD-4BD0-96AE-17C8BA44C6D5}" type="slidenum">
              <a:rPr lang="en-US" smtClean="0"/>
              <a:t>19</a:t>
            </a:fld>
            <a:endParaRPr lang="en-US"/>
          </a:p>
        </p:txBody>
      </p:sp>
      <p:sp>
        <p:nvSpPr>
          <p:cNvPr id="5" name="TextBox 4">
            <a:extLst>
              <a:ext uri="{FF2B5EF4-FFF2-40B4-BE49-F238E27FC236}">
                <a16:creationId xmlns:a16="http://schemas.microsoft.com/office/drawing/2014/main" id="{2165930C-CA85-4D8A-9761-D70FBCD28F3F}"/>
              </a:ext>
            </a:extLst>
          </p:cNvPr>
          <p:cNvSpPr txBox="1"/>
          <p:nvPr/>
        </p:nvSpPr>
        <p:spPr>
          <a:xfrm>
            <a:off x="3018503" y="2605549"/>
            <a:ext cx="2899961" cy="461665"/>
          </a:xfrm>
          <a:prstGeom prst="rect">
            <a:avLst/>
          </a:prstGeom>
          <a:noFill/>
        </p:spPr>
        <p:txBody>
          <a:bodyPr wrap="square" rtlCol="0">
            <a:spAutoFit/>
          </a:bodyPr>
          <a:lstStyle/>
          <a:p>
            <a:r>
              <a:rPr lang="en-US" sz="2400" dirty="0">
                <a:solidFill>
                  <a:srgbClr val="FFFFFF"/>
                </a:solidFill>
                <a:latin typeface="+mj-lt"/>
              </a:rPr>
              <a:t>Net Harvest in Patch </a:t>
            </a:r>
          </a:p>
        </p:txBody>
      </p:sp>
      <p:sp>
        <p:nvSpPr>
          <p:cNvPr id="7" name="TextBox 6">
            <a:extLst>
              <a:ext uri="{FF2B5EF4-FFF2-40B4-BE49-F238E27FC236}">
                <a16:creationId xmlns:a16="http://schemas.microsoft.com/office/drawing/2014/main" id="{D4824417-E196-4478-87E6-8EC434242C31}"/>
              </a:ext>
            </a:extLst>
          </p:cNvPr>
          <p:cNvSpPr txBox="1"/>
          <p:nvPr/>
        </p:nvSpPr>
        <p:spPr>
          <a:xfrm>
            <a:off x="8611522" y="2586498"/>
            <a:ext cx="2203295" cy="461665"/>
          </a:xfrm>
          <a:prstGeom prst="rect">
            <a:avLst/>
          </a:prstGeom>
          <a:noFill/>
        </p:spPr>
        <p:txBody>
          <a:bodyPr wrap="none" rtlCol="0">
            <a:spAutoFit/>
          </a:bodyPr>
          <a:lstStyle/>
          <a:p>
            <a:r>
              <a:rPr lang="en-US" sz="2400" dirty="0">
                <a:solidFill>
                  <a:srgbClr val="FFFFFF"/>
                </a:solidFill>
                <a:latin typeface="+mj-lt"/>
              </a:rPr>
              <a:t>Movement Cost</a:t>
            </a:r>
          </a:p>
        </p:txBody>
      </p:sp>
      <p:sp>
        <p:nvSpPr>
          <p:cNvPr id="9" name="TextBox 8">
            <a:extLst>
              <a:ext uri="{FF2B5EF4-FFF2-40B4-BE49-F238E27FC236}">
                <a16:creationId xmlns:a16="http://schemas.microsoft.com/office/drawing/2014/main" id="{F7C7E956-1253-4022-B170-A10E9D29F008}"/>
              </a:ext>
            </a:extLst>
          </p:cNvPr>
          <p:cNvSpPr txBox="1"/>
          <p:nvPr/>
        </p:nvSpPr>
        <p:spPr>
          <a:xfrm>
            <a:off x="3196039" y="5127523"/>
            <a:ext cx="2470356" cy="461665"/>
          </a:xfrm>
          <a:prstGeom prst="rect">
            <a:avLst/>
          </a:prstGeom>
          <a:noFill/>
        </p:spPr>
        <p:txBody>
          <a:bodyPr wrap="none" rtlCol="0">
            <a:spAutoFit/>
          </a:bodyPr>
          <a:lstStyle/>
          <a:p>
            <a:r>
              <a:rPr lang="en-US" sz="2400" dirty="0">
                <a:solidFill>
                  <a:srgbClr val="FFFFFF"/>
                </a:solidFill>
                <a:latin typeface="+mj-lt"/>
              </a:rPr>
              <a:t>Harvest Duration</a:t>
            </a:r>
          </a:p>
        </p:txBody>
      </p:sp>
      <p:sp>
        <p:nvSpPr>
          <p:cNvPr id="11" name="TextBox 10">
            <a:extLst>
              <a:ext uri="{FF2B5EF4-FFF2-40B4-BE49-F238E27FC236}">
                <a16:creationId xmlns:a16="http://schemas.microsoft.com/office/drawing/2014/main" id="{CA820899-52B1-4B67-AC95-E44DCCED6284}"/>
              </a:ext>
            </a:extLst>
          </p:cNvPr>
          <p:cNvSpPr txBox="1"/>
          <p:nvPr/>
        </p:nvSpPr>
        <p:spPr>
          <a:xfrm>
            <a:off x="8367047" y="5129479"/>
            <a:ext cx="2725874" cy="461665"/>
          </a:xfrm>
          <a:prstGeom prst="rect">
            <a:avLst/>
          </a:prstGeom>
          <a:noFill/>
        </p:spPr>
        <p:txBody>
          <a:bodyPr wrap="none" rtlCol="0">
            <a:spAutoFit/>
          </a:bodyPr>
          <a:lstStyle/>
          <a:p>
            <a:r>
              <a:rPr lang="en-US" sz="2400" dirty="0">
                <a:solidFill>
                  <a:srgbClr val="FFFFFF"/>
                </a:solidFill>
                <a:latin typeface="+mj-lt"/>
              </a:rPr>
              <a:t>Movement Duration</a:t>
            </a:r>
          </a:p>
        </p:txBody>
      </p:sp>
      <p:cxnSp>
        <p:nvCxnSpPr>
          <p:cNvPr id="25" name="Connector: Elbow 24">
            <a:extLst>
              <a:ext uri="{FF2B5EF4-FFF2-40B4-BE49-F238E27FC236}">
                <a16:creationId xmlns:a16="http://schemas.microsoft.com/office/drawing/2014/main" id="{C946BC9B-FF5B-4EE8-BA0A-074026465AE0}"/>
              </a:ext>
            </a:extLst>
          </p:cNvPr>
          <p:cNvCxnSpPr>
            <a:stCxn id="18" idx="3"/>
          </p:cNvCxnSpPr>
          <p:nvPr/>
        </p:nvCxnSpPr>
        <p:spPr>
          <a:xfrm flipV="1">
            <a:off x="5728859" y="4819650"/>
            <a:ext cx="719566" cy="538706"/>
          </a:xfrm>
          <a:prstGeom prst="bentConnector3">
            <a:avLst>
              <a:gd name="adj1" fmla="val 99970"/>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407B9522-B7E5-47FD-A708-B78378AB488B}"/>
              </a:ext>
            </a:extLst>
          </p:cNvPr>
          <p:cNvCxnSpPr>
            <a:cxnSpLocks/>
            <a:stCxn id="20" idx="1"/>
          </p:cNvCxnSpPr>
          <p:nvPr/>
        </p:nvCxnSpPr>
        <p:spPr>
          <a:xfrm rot="10800000">
            <a:off x="7585018" y="4819650"/>
            <a:ext cx="731175" cy="554580"/>
          </a:xfrm>
          <a:prstGeom prst="bentConnector3">
            <a:avLst>
              <a:gd name="adj1" fmla="val 100024"/>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7B5F9B29-725E-428D-A919-6716C5BA9CD0}"/>
              </a:ext>
            </a:extLst>
          </p:cNvPr>
          <p:cNvCxnSpPr>
            <a:cxnSpLocks/>
          </p:cNvCxnSpPr>
          <p:nvPr/>
        </p:nvCxnSpPr>
        <p:spPr>
          <a:xfrm>
            <a:off x="5801032" y="2836380"/>
            <a:ext cx="589938" cy="413395"/>
          </a:xfrm>
          <a:prstGeom prst="bentConnector3">
            <a:avLst>
              <a:gd name="adj1" fmla="val 9997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E75AB390-1671-4A63-8978-0808FAE37181}"/>
              </a:ext>
            </a:extLst>
          </p:cNvPr>
          <p:cNvCxnSpPr>
            <a:stCxn id="16" idx="1"/>
          </p:cNvCxnSpPr>
          <p:nvPr/>
        </p:nvCxnSpPr>
        <p:spPr>
          <a:xfrm rot="10800000" flipV="1">
            <a:off x="7950606" y="2817331"/>
            <a:ext cx="371299" cy="505972"/>
          </a:xfrm>
          <a:prstGeom prst="bentConnector2">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74FFF15-E4F9-4A30-A5CC-A5B316BD78FB}"/>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1368378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Apple-picking in an orchard</a:t>
            </a:r>
          </a:p>
        </p:txBody>
      </p:sp>
      <p:pic>
        <p:nvPicPr>
          <p:cNvPr id="6" name="Picture 5" descr="A picture containing grass, tree, outdoor, red&#10;&#10;Description automatically generated">
            <a:extLst>
              <a:ext uri="{FF2B5EF4-FFF2-40B4-BE49-F238E27FC236}">
                <a16:creationId xmlns:a16="http://schemas.microsoft.com/office/drawing/2014/main" id="{F7E1A94F-122A-40A3-AC1E-CD75B42BE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321" y="1481139"/>
            <a:ext cx="7051357" cy="4700905"/>
          </a:xfrm>
          <a:prstGeom prst="rect">
            <a:avLst/>
          </a:prstGeom>
        </p:spPr>
      </p:pic>
    </p:spTree>
    <p:extLst>
      <p:ext uri="{BB962C8B-B14F-4D97-AF65-F5344CB8AC3E}">
        <p14:creationId xmlns:p14="http://schemas.microsoft.com/office/powerpoint/2010/main" val="1780927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C3A8-97E9-42ED-B8A3-6E623D65AA0C}"/>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Classical MVT:  When to leave a patch?</a:t>
            </a:r>
          </a:p>
        </p:txBody>
      </p:sp>
      <p:sp>
        <p:nvSpPr>
          <p:cNvPr id="3" name="Slide Number Placeholder 2" hidden="1">
            <a:extLst>
              <a:ext uri="{FF2B5EF4-FFF2-40B4-BE49-F238E27FC236}">
                <a16:creationId xmlns:a16="http://schemas.microsoft.com/office/drawing/2014/main" id="{510A4BDE-527F-4B11-B21B-B8238D353978}"/>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20</a:t>
            </a:fld>
            <a:endParaRPr lang="en-US"/>
          </a:p>
        </p:txBody>
      </p:sp>
      <p:sp>
        <p:nvSpPr>
          <p:cNvPr id="7" name="Content Placeholder 2">
            <a:extLst>
              <a:ext uri="{FF2B5EF4-FFF2-40B4-BE49-F238E27FC236}">
                <a16:creationId xmlns:a16="http://schemas.microsoft.com/office/drawing/2014/main" id="{ECD965BF-5B32-4F39-8429-21DF85492AB5}"/>
              </a:ext>
            </a:extLst>
          </p:cNvPr>
          <p:cNvSpPr txBox="1">
            <a:spLocks/>
          </p:cNvSpPr>
          <p:nvPr/>
        </p:nvSpPr>
        <p:spPr>
          <a:xfrm>
            <a:off x="762000" y="1752601"/>
            <a:ext cx="5384800" cy="4525963"/>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endParaRPr lang="en-US" dirty="0"/>
          </a:p>
        </p:txBody>
      </p:sp>
      <mc:AlternateContent xmlns:mc="http://schemas.openxmlformats.org/markup-compatibility/2006">
        <mc:Choice xmlns:a14="http://schemas.microsoft.com/office/drawing/2010/main" Requires="a14">
          <p:sp>
            <p:nvSpPr>
              <p:cNvPr id="15" name="Content Placeholder 2">
                <a:extLst>
                  <a:ext uri="{FF2B5EF4-FFF2-40B4-BE49-F238E27FC236}">
                    <a16:creationId xmlns:a16="http://schemas.microsoft.com/office/drawing/2014/main" id="{AF90026A-E378-41E0-8486-4C2EE84F4A37}"/>
                  </a:ext>
                </a:extLst>
              </p:cNvPr>
              <p:cNvSpPr>
                <a:spLocks noGrp="1"/>
              </p:cNvSpPr>
              <p:nvPr>
                <p:ph sz="half" idx="1"/>
              </p:nvPr>
            </p:nvSpPr>
            <p:spPr>
              <a:xfrm>
                <a:off x="609600" y="1600201"/>
                <a:ext cx="5384800" cy="4525963"/>
              </a:xfrm>
            </p:spPr>
            <p:txBody>
              <a:bodyPr/>
              <a:lstStyle/>
              <a:p>
                <a:pPr marL="0" indent="0">
                  <a:buNone/>
                </a:pPr>
                <a:r>
                  <a:rPr lang="en-US" dirty="0">
                    <a:latin typeface="+mj-lt"/>
                  </a:rPr>
                  <a:t>Global Capture Rate:</a:t>
                </a: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b="0" i="1" smtClean="0">
                                  <a:latin typeface="Cambria Math" panose="02040503050406030204" pitchFamily="18" charset="0"/>
                                </a:rPr>
                                <m:t>(</m:t>
                              </m:r>
                              <m:r>
                                <a:rPr lang="en-US" i="1" smtClean="0">
                                  <a:solidFill>
                                    <a:schemeClr val="accent1"/>
                                  </a:solidFill>
                                  <a:latin typeface="Cambria Math" panose="02040503050406030204" pitchFamily="18" charset="0"/>
                                </a:rPr>
                                <m:t>𝑓</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e>
                              </m:d>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b="0" i="1" smtClean="0">
                                  <a:latin typeface="Cambria Math" panose="02040503050406030204" pitchFamily="18" charset="0"/>
                                </a:rPr>
                                <m:t>(</m:t>
                              </m:r>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r>
                                <a:rPr lang="en-US" i="1">
                                  <a:latin typeface="Cambria Math" panose="02040503050406030204" pitchFamily="18" charset="0"/>
                                </a:rPr>
                                <m:t>+</m:t>
                              </m:r>
                              <m:r>
                                <a:rPr lang="en-US" i="1">
                                  <a:latin typeface="Cambria Math" panose="02040503050406030204" pitchFamily="18" charset="0"/>
                                </a:rPr>
                                <m:t>𝜏</m:t>
                              </m:r>
                            </m:e>
                          </m:nary>
                          <m:r>
                            <a:rPr lang="en-US" b="0" i="1" smtClean="0">
                              <a:latin typeface="Cambria Math" panose="02040503050406030204" pitchFamily="18" charset="0"/>
                            </a:rPr>
                            <m:t>)</m:t>
                          </m:r>
                        </m:den>
                      </m:f>
                    </m:oMath>
                  </m:oMathPara>
                </a14:m>
                <a:endParaRPr lang="en-US" dirty="0">
                  <a:latin typeface="+mj-lt"/>
                </a:endParaRPr>
              </a:p>
              <a:p>
                <a:pPr marL="0" indent="0">
                  <a:buNone/>
                </a:pPr>
                <a:endParaRPr lang="en-US" dirty="0">
                  <a:latin typeface="+mj-lt"/>
                </a:endParaRPr>
              </a:p>
              <a:p>
                <a:pPr marL="0" indent="0">
                  <a:buNone/>
                </a:pPr>
                <a14:m>
                  <m:oMath xmlns:m="http://schemas.openxmlformats.org/officeDocument/2006/math">
                    <m:r>
                      <a:rPr lang="en-US" i="1" smtClean="0">
                        <a:solidFill>
                          <a:schemeClr val="accent1"/>
                        </a:solidFill>
                        <a:latin typeface="Cambria Math" panose="02040503050406030204" pitchFamily="18" charset="0"/>
                      </a:rPr>
                      <m:t>𝑓</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e>
                    </m:d>
                  </m:oMath>
                </a14:m>
                <a:r>
                  <a:rPr lang="en-US" dirty="0">
                    <a:latin typeface="+mj-lt"/>
                  </a:rPr>
                  <a:t>: Net Harvest In Patch</a:t>
                </a:r>
              </a:p>
              <a:p>
                <a:pPr marL="0" indent="0">
                  <a:buNone/>
                </a:pPr>
                <a:endParaRPr lang="en-US" i="1" dirty="0">
                  <a:solidFill>
                    <a:schemeClr val="accent4"/>
                  </a:solidFill>
                  <a:latin typeface="+mj-lt"/>
                </a:endParaRPr>
              </a:p>
              <a:p>
                <a:pPr marL="0" indent="0">
                  <a:buNone/>
                </a:pPr>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oMath>
                </a14:m>
                <a:r>
                  <a:rPr lang="en-US" dirty="0">
                    <a:latin typeface="+mj-lt"/>
                  </a:rPr>
                  <a:t>: Harvest Duration</a:t>
                </a:r>
              </a:p>
              <a:p>
                <a:pPr marL="0" indent="0">
                  <a:buNone/>
                </a:pPr>
                <a:endParaRPr lang="en-US" dirty="0"/>
              </a:p>
            </p:txBody>
          </p:sp>
        </mc:Choice>
        <mc:Fallback>
          <p:sp>
            <p:nvSpPr>
              <p:cNvPr id="15" name="Content Placeholder 2">
                <a:extLst>
                  <a:ext uri="{FF2B5EF4-FFF2-40B4-BE49-F238E27FC236}">
                    <a16:creationId xmlns:a16="http://schemas.microsoft.com/office/drawing/2014/main" id="{AF90026A-E378-41E0-8486-4C2EE84F4A37}"/>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3"/>
                <a:stretch>
                  <a:fillRect l="-2265" t="-148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3554351-174C-4E85-8A1F-DD6E3FF1ED3B}"/>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4162243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5451E61-18CD-4A39-ADA8-6C5E4B1777EE}"/>
              </a:ext>
            </a:extLst>
          </p:cNvPr>
          <p:cNvSpPr/>
          <p:nvPr/>
        </p:nvSpPr>
        <p:spPr>
          <a:xfrm>
            <a:off x="6388101" y="1600201"/>
            <a:ext cx="5194300" cy="4525963"/>
          </a:xfrm>
          <a:prstGeom prst="roundRect">
            <a:avLst>
              <a:gd name="adj" fmla="val 5833"/>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A9C3A8-97E9-42ED-B8A3-6E623D65AA0C}"/>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Classical MVT:  When to leave a patch?</a:t>
            </a:r>
          </a:p>
        </p:txBody>
      </p:sp>
      <p:sp>
        <p:nvSpPr>
          <p:cNvPr id="3" name="Slide Number Placeholder 2" hidden="1">
            <a:extLst>
              <a:ext uri="{FF2B5EF4-FFF2-40B4-BE49-F238E27FC236}">
                <a16:creationId xmlns:a16="http://schemas.microsoft.com/office/drawing/2014/main" id="{510A4BDE-527F-4B11-B21B-B8238D353978}"/>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21</a:t>
            </a:fld>
            <a:endParaRPr lang="en-US"/>
          </a:p>
        </p:txBody>
      </p:sp>
      <p:sp>
        <p:nvSpPr>
          <p:cNvPr id="7" name="Content Placeholder 2">
            <a:extLst>
              <a:ext uri="{FF2B5EF4-FFF2-40B4-BE49-F238E27FC236}">
                <a16:creationId xmlns:a16="http://schemas.microsoft.com/office/drawing/2014/main" id="{ECD965BF-5B32-4F39-8429-21DF85492AB5}"/>
              </a:ext>
            </a:extLst>
          </p:cNvPr>
          <p:cNvSpPr txBox="1">
            <a:spLocks/>
          </p:cNvSpPr>
          <p:nvPr/>
        </p:nvSpPr>
        <p:spPr>
          <a:xfrm>
            <a:off x="762000" y="1752601"/>
            <a:ext cx="5384800" cy="4525963"/>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n-US" dirty="0"/>
          </a:p>
        </p:txBody>
      </p:sp>
      <p:pic>
        <p:nvPicPr>
          <p:cNvPr id="10" name="Picture 9" descr="A picture containing text&#10;&#10;Description automatically generated">
            <a:extLst>
              <a:ext uri="{FF2B5EF4-FFF2-40B4-BE49-F238E27FC236}">
                <a16:creationId xmlns:a16="http://schemas.microsoft.com/office/drawing/2014/main" id="{5E31CF9E-4E52-49B8-8ED8-E32D25D60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1" y="1709765"/>
            <a:ext cx="3752096" cy="4306833"/>
          </a:xfrm>
          <a:prstGeom prst="rect">
            <a:avLst/>
          </a:prstGeom>
        </p:spPr>
      </p:pic>
      <mc:AlternateContent xmlns:mc="http://schemas.openxmlformats.org/markup-compatibility/2006">
        <mc:Choice xmlns:a14="http://schemas.microsoft.com/office/drawing/2010/main" Requires="a14">
          <p:sp>
            <p:nvSpPr>
              <p:cNvPr id="20" name="Content Placeholder 2">
                <a:extLst>
                  <a:ext uri="{FF2B5EF4-FFF2-40B4-BE49-F238E27FC236}">
                    <a16:creationId xmlns:a16="http://schemas.microsoft.com/office/drawing/2014/main" id="{C2619DD9-2D23-474F-8808-211FE7641FF6}"/>
                  </a:ext>
                </a:extLst>
              </p:cNvPr>
              <p:cNvSpPr>
                <a:spLocks noGrp="1"/>
              </p:cNvSpPr>
              <p:nvPr>
                <p:ph sz="half" idx="1"/>
              </p:nvPr>
            </p:nvSpPr>
            <p:spPr>
              <a:xfrm>
                <a:off x="609600" y="1600201"/>
                <a:ext cx="5384800" cy="4525963"/>
              </a:xfrm>
            </p:spPr>
            <p:txBody>
              <a:bodyPr/>
              <a:lstStyle/>
              <a:p>
                <a:pPr marL="0" indent="0">
                  <a:buNone/>
                </a:pPr>
                <a:r>
                  <a:rPr lang="en-US" dirty="0">
                    <a:latin typeface="+mj-lt"/>
                  </a:rPr>
                  <a:t>Global Capture Rate:</a:t>
                </a: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solidFill>
                                    <a:schemeClr val="accent1"/>
                                  </a:solidFill>
                                  <a:latin typeface="Cambria Math" panose="02040503050406030204" pitchFamily="18" charset="0"/>
                                </a:rPr>
                                <m:t>𝑓</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e>
                              </m:d>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r>
                                <a:rPr lang="en-US" i="1">
                                  <a:latin typeface="Cambria Math" panose="02040503050406030204" pitchFamily="18" charset="0"/>
                                </a:rPr>
                                <m:t>+</m:t>
                              </m:r>
                              <m:r>
                                <a:rPr lang="en-US" i="1">
                                  <a:latin typeface="Cambria Math" panose="02040503050406030204" pitchFamily="18" charset="0"/>
                                </a:rPr>
                                <m:t>𝜏</m:t>
                              </m:r>
                            </m:e>
                          </m:nary>
                          <m:r>
                            <a:rPr lang="en-US" i="1">
                              <a:latin typeface="Cambria Math" panose="02040503050406030204" pitchFamily="18" charset="0"/>
                            </a:rPr>
                            <m:t>)</m:t>
                          </m:r>
                        </m:den>
                      </m:f>
                    </m:oMath>
                  </m:oMathPara>
                </a14:m>
                <a:endParaRPr lang="en-US" dirty="0">
                  <a:latin typeface="+mj-lt"/>
                </a:endParaRPr>
              </a:p>
              <a:p>
                <a:pPr marL="0" indent="0">
                  <a:buNone/>
                </a:pPr>
                <a:endParaRPr lang="en-US" dirty="0">
                  <a:latin typeface="+mj-lt"/>
                </a:endParaRPr>
              </a:p>
              <a:p>
                <a:pPr marL="0" indent="0">
                  <a:buNone/>
                </a:pPr>
                <a14:m>
                  <m:oMath xmlns:m="http://schemas.openxmlformats.org/officeDocument/2006/math">
                    <m:r>
                      <a:rPr lang="en-US" i="1" smtClean="0">
                        <a:solidFill>
                          <a:schemeClr val="accent1"/>
                        </a:solidFill>
                        <a:latin typeface="Cambria Math" panose="02040503050406030204" pitchFamily="18" charset="0"/>
                      </a:rPr>
                      <m:t>𝑓</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e>
                    </m:d>
                  </m:oMath>
                </a14:m>
                <a:r>
                  <a:rPr lang="en-US" dirty="0">
                    <a:latin typeface="+mj-lt"/>
                  </a:rPr>
                  <a:t>: Net Harvest In Patch</a:t>
                </a:r>
              </a:p>
              <a:p>
                <a:pPr marL="0" indent="0">
                  <a:buNone/>
                </a:pPr>
                <a:endParaRPr lang="en-US" i="1" dirty="0">
                  <a:solidFill>
                    <a:schemeClr val="accent4"/>
                  </a:solidFill>
                  <a:latin typeface="+mj-lt"/>
                </a:endParaRPr>
              </a:p>
              <a:p>
                <a:pPr marL="0" indent="0">
                  <a:buNone/>
                </a:pPr>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oMath>
                </a14:m>
                <a:r>
                  <a:rPr lang="en-US" dirty="0">
                    <a:latin typeface="+mj-lt"/>
                  </a:rPr>
                  <a:t>: Harvest Duration</a:t>
                </a:r>
              </a:p>
              <a:p>
                <a:pPr marL="0" indent="0">
                  <a:buNone/>
                </a:pPr>
                <a:endParaRPr lang="en-US" dirty="0"/>
              </a:p>
            </p:txBody>
          </p:sp>
        </mc:Choice>
        <mc:Fallback>
          <p:sp>
            <p:nvSpPr>
              <p:cNvPr id="20" name="Content Placeholder 2">
                <a:extLst>
                  <a:ext uri="{FF2B5EF4-FFF2-40B4-BE49-F238E27FC236}">
                    <a16:creationId xmlns:a16="http://schemas.microsoft.com/office/drawing/2014/main" id="{C2619DD9-2D23-474F-8808-211FE7641FF6}"/>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4"/>
                <a:stretch>
                  <a:fillRect l="-2265" t="-148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BEF98F4-6559-4DA5-854A-B4F3C2CB77F0}"/>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584133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12B7641-093C-4900-9BB5-6D08744F75BD}"/>
              </a:ext>
            </a:extLst>
          </p:cNvPr>
          <p:cNvSpPr/>
          <p:nvPr/>
        </p:nvSpPr>
        <p:spPr>
          <a:xfrm>
            <a:off x="6388101" y="1600201"/>
            <a:ext cx="5194300" cy="4525963"/>
          </a:xfrm>
          <a:prstGeom prst="roundRect">
            <a:avLst>
              <a:gd name="adj" fmla="val 5833"/>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A9C3A8-97E9-42ED-B8A3-6E623D65AA0C}"/>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Classical MVT:  When to leave a patch?</a:t>
            </a:r>
          </a:p>
        </p:txBody>
      </p:sp>
      <p:sp>
        <p:nvSpPr>
          <p:cNvPr id="3" name="Slide Number Placeholder 2" hidden="1">
            <a:extLst>
              <a:ext uri="{FF2B5EF4-FFF2-40B4-BE49-F238E27FC236}">
                <a16:creationId xmlns:a16="http://schemas.microsoft.com/office/drawing/2014/main" id="{510A4BDE-527F-4B11-B21B-B8238D353978}"/>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22</a:t>
            </a:fld>
            <a:endParaRPr lang="en-US"/>
          </a:p>
        </p:txBody>
      </p:sp>
      <p:pic>
        <p:nvPicPr>
          <p:cNvPr id="18" name="Picture 17" descr="A picture containing chart&#10;&#10;Description automatically generated">
            <a:extLst>
              <a:ext uri="{FF2B5EF4-FFF2-40B4-BE49-F238E27FC236}">
                <a16:creationId xmlns:a16="http://schemas.microsoft.com/office/drawing/2014/main" id="{37D32B65-FB5E-4ABE-926E-69C0D6F8F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1" y="1709764"/>
            <a:ext cx="3752096" cy="4306833"/>
          </a:xfrm>
          <a:prstGeom prst="rect">
            <a:avLst/>
          </a:prstGeom>
        </p:spPr>
      </p:pic>
      <mc:AlternateContent xmlns:mc="http://schemas.openxmlformats.org/markup-compatibility/2006">
        <mc:Choice xmlns:a14="http://schemas.microsoft.com/office/drawing/2010/main" Requires="a14">
          <p:sp>
            <p:nvSpPr>
              <p:cNvPr id="25" name="Content Placeholder 2">
                <a:extLst>
                  <a:ext uri="{FF2B5EF4-FFF2-40B4-BE49-F238E27FC236}">
                    <a16:creationId xmlns:a16="http://schemas.microsoft.com/office/drawing/2014/main" id="{3DAB4FA7-8B2F-4ECC-8E29-5CEF53A1DC4B}"/>
                  </a:ext>
                </a:extLst>
              </p:cNvPr>
              <p:cNvSpPr>
                <a:spLocks noGrp="1"/>
              </p:cNvSpPr>
              <p:nvPr>
                <p:ph sz="half" idx="1"/>
              </p:nvPr>
            </p:nvSpPr>
            <p:spPr>
              <a:xfrm>
                <a:off x="609600" y="1600201"/>
                <a:ext cx="5384800" cy="4525963"/>
              </a:xfrm>
            </p:spPr>
            <p:txBody>
              <a:bodyPr/>
              <a:lstStyle/>
              <a:p>
                <a:pPr marL="0" indent="0">
                  <a:buNone/>
                </a:pPr>
                <a:r>
                  <a:rPr lang="en-US" dirty="0">
                    <a:latin typeface="+mj-lt"/>
                  </a:rPr>
                  <a:t>Global Capture Rate:</a:t>
                </a: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solidFill>
                                    <a:schemeClr val="accent1"/>
                                  </a:solidFill>
                                  <a:latin typeface="Cambria Math" panose="02040503050406030204" pitchFamily="18" charset="0"/>
                                </a:rPr>
                                <m:t>𝑓</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e>
                              </m:d>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r>
                                <a:rPr lang="en-US" i="1">
                                  <a:latin typeface="Cambria Math" panose="02040503050406030204" pitchFamily="18" charset="0"/>
                                </a:rPr>
                                <m:t>+</m:t>
                              </m:r>
                              <m:r>
                                <a:rPr lang="en-US" i="1">
                                  <a:latin typeface="Cambria Math" panose="02040503050406030204" pitchFamily="18" charset="0"/>
                                </a:rPr>
                                <m:t>𝜏</m:t>
                              </m:r>
                            </m:e>
                          </m:nary>
                          <m:r>
                            <a:rPr lang="en-US" i="1">
                              <a:latin typeface="Cambria Math" panose="02040503050406030204" pitchFamily="18" charset="0"/>
                            </a:rPr>
                            <m:t>)</m:t>
                          </m:r>
                        </m:den>
                      </m:f>
                    </m:oMath>
                  </m:oMathPara>
                </a14:m>
                <a:endParaRPr lang="en-US" dirty="0">
                  <a:latin typeface="+mj-lt"/>
                </a:endParaRPr>
              </a:p>
              <a:p>
                <a:pPr marL="0" indent="0">
                  <a:buNone/>
                </a:pPr>
                <a:endParaRPr lang="en-US" dirty="0">
                  <a:latin typeface="+mj-lt"/>
                </a:endParaRPr>
              </a:p>
              <a:p>
                <a:pPr marL="0" indent="0">
                  <a:buNone/>
                </a:pPr>
                <a14:m>
                  <m:oMath xmlns:m="http://schemas.openxmlformats.org/officeDocument/2006/math">
                    <m:r>
                      <a:rPr lang="en-US" i="1" smtClean="0">
                        <a:solidFill>
                          <a:schemeClr val="accent1"/>
                        </a:solidFill>
                        <a:latin typeface="Cambria Math" panose="02040503050406030204" pitchFamily="18" charset="0"/>
                      </a:rPr>
                      <m:t>𝑓</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e>
                    </m:d>
                  </m:oMath>
                </a14:m>
                <a:r>
                  <a:rPr lang="en-US" dirty="0">
                    <a:latin typeface="+mj-lt"/>
                  </a:rPr>
                  <a:t>: Net Harvest In Patch</a:t>
                </a:r>
              </a:p>
              <a:p>
                <a:pPr marL="0" indent="0">
                  <a:buNone/>
                </a:pPr>
                <a:endParaRPr lang="en-US" i="1" dirty="0">
                  <a:solidFill>
                    <a:schemeClr val="accent4"/>
                  </a:solidFill>
                  <a:latin typeface="+mj-lt"/>
                </a:endParaRPr>
              </a:p>
              <a:p>
                <a:pPr marL="0" indent="0">
                  <a:buNone/>
                </a:pPr>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oMath>
                </a14:m>
                <a:r>
                  <a:rPr lang="en-US" dirty="0">
                    <a:latin typeface="+mj-lt"/>
                  </a:rPr>
                  <a:t>: Harvest Duration</a:t>
                </a:r>
              </a:p>
              <a:p>
                <a:pPr marL="0" indent="0">
                  <a:buNone/>
                </a:pPr>
                <a:endParaRPr lang="en-US" dirty="0"/>
              </a:p>
            </p:txBody>
          </p:sp>
        </mc:Choice>
        <mc:Fallback>
          <p:sp>
            <p:nvSpPr>
              <p:cNvPr id="25" name="Content Placeholder 2">
                <a:extLst>
                  <a:ext uri="{FF2B5EF4-FFF2-40B4-BE49-F238E27FC236}">
                    <a16:creationId xmlns:a16="http://schemas.microsoft.com/office/drawing/2014/main" id="{3DAB4FA7-8B2F-4ECC-8E29-5CEF53A1DC4B}"/>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4"/>
                <a:stretch>
                  <a:fillRect l="-2265" t="-148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AE6E1D5-FE3D-4805-89D8-CEC969C6B732}"/>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552910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F5591427-BB62-491C-BC9F-B25AF4225D4C}"/>
              </a:ext>
            </a:extLst>
          </p:cNvPr>
          <p:cNvSpPr/>
          <p:nvPr/>
        </p:nvSpPr>
        <p:spPr>
          <a:xfrm>
            <a:off x="6388101" y="1600201"/>
            <a:ext cx="5194300" cy="4525963"/>
          </a:xfrm>
          <a:prstGeom prst="roundRect">
            <a:avLst>
              <a:gd name="adj" fmla="val 5833"/>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A9C3A8-97E9-42ED-B8A3-6E623D65AA0C}"/>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Classical MVT:  When to leave a patch?</a:t>
            </a:r>
          </a:p>
        </p:txBody>
      </p:sp>
      <p:sp>
        <p:nvSpPr>
          <p:cNvPr id="3" name="Slide Number Placeholder 2" hidden="1">
            <a:extLst>
              <a:ext uri="{FF2B5EF4-FFF2-40B4-BE49-F238E27FC236}">
                <a16:creationId xmlns:a16="http://schemas.microsoft.com/office/drawing/2014/main" id="{510A4BDE-527F-4B11-B21B-B8238D353978}"/>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23</a:t>
            </a:fld>
            <a:endParaRPr lang="en-US"/>
          </a:p>
        </p:txBody>
      </p:sp>
      <mc:AlternateContent xmlns:mc="http://schemas.openxmlformats.org/markup-compatibility/2006">
        <mc:Choice xmlns:a14="http://schemas.microsoft.com/office/drawing/2010/main" Requires="a14">
          <p:sp>
            <p:nvSpPr>
              <p:cNvPr id="24" name="Content Placeholder 2">
                <a:extLst>
                  <a:ext uri="{FF2B5EF4-FFF2-40B4-BE49-F238E27FC236}">
                    <a16:creationId xmlns:a16="http://schemas.microsoft.com/office/drawing/2014/main" id="{44DC630B-059F-4A5D-A9B5-4DA45FA27805}"/>
                  </a:ext>
                </a:extLst>
              </p:cNvPr>
              <p:cNvSpPr>
                <a:spLocks noGrp="1"/>
              </p:cNvSpPr>
              <p:nvPr>
                <p:ph sz="half" idx="1"/>
              </p:nvPr>
            </p:nvSpPr>
            <p:spPr>
              <a:xfrm>
                <a:off x="609600" y="1600201"/>
                <a:ext cx="5384800" cy="4525963"/>
              </a:xfrm>
            </p:spPr>
            <p:txBody>
              <a:bodyPr/>
              <a:lstStyle/>
              <a:p>
                <a:pPr marL="0" indent="0">
                  <a:buNone/>
                </a:pPr>
                <a:r>
                  <a:rPr lang="en-US" dirty="0">
                    <a:latin typeface="+mj-lt"/>
                  </a:rPr>
                  <a:t>Global Capture Rate:</a:t>
                </a: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solidFill>
                                    <a:schemeClr val="accent1"/>
                                  </a:solidFill>
                                  <a:latin typeface="Cambria Math" panose="02040503050406030204" pitchFamily="18" charset="0"/>
                                </a:rPr>
                                <m:t>𝑓</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e>
                              </m:d>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r>
                                <a:rPr lang="en-US" i="1">
                                  <a:latin typeface="Cambria Math" panose="02040503050406030204" pitchFamily="18" charset="0"/>
                                </a:rPr>
                                <m:t>+</m:t>
                              </m:r>
                              <m:r>
                                <a:rPr lang="en-US" i="1">
                                  <a:latin typeface="Cambria Math" panose="02040503050406030204" pitchFamily="18" charset="0"/>
                                </a:rPr>
                                <m:t>𝜏</m:t>
                              </m:r>
                            </m:e>
                          </m:nary>
                          <m:r>
                            <a:rPr lang="en-US" i="1">
                              <a:latin typeface="Cambria Math" panose="02040503050406030204" pitchFamily="18" charset="0"/>
                            </a:rPr>
                            <m:t>)</m:t>
                          </m:r>
                        </m:den>
                      </m:f>
                    </m:oMath>
                  </m:oMathPara>
                </a14:m>
                <a:endParaRPr lang="en-US" dirty="0">
                  <a:latin typeface="+mj-lt"/>
                </a:endParaRPr>
              </a:p>
              <a:p>
                <a:pPr marL="0" indent="0">
                  <a:buNone/>
                </a:pPr>
                <a:endParaRPr lang="en-US" dirty="0">
                  <a:latin typeface="+mj-lt"/>
                </a:endParaRPr>
              </a:p>
              <a:p>
                <a:pPr marL="0" indent="0">
                  <a:buNone/>
                </a:pPr>
                <a14:m>
                  <m:oMath xmlns:m="http://schemas.openxmlformats.org/officeDocument/2006/math">
                    <m:r>
                      <a:rPr lang="en-US" i="1" smtClean="0">
                        <a:solidFill>
                          <a:schemeClr val="accent1"/>
                        </a:solidFill>
                        <a:latin typeface="Cambria Math" panose="02040503050406030204" pitchFamily="18" charset="0"/>
                      </a:rPr>
                      <m:t>𝑓</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e>
                    </m:d>
                  </m:oMath>
                </a14:m>
                <a:r>
                  <a:rPr lang="en-US" dirty="0">
                    <a:latin typeface="+mj-lt"/>
                  </a:rPr>
                  <a:t>: Net Harvest In Patch</a:t>
                </a:r>
              </a:p>
              <a:p>
                <a:pPr marL="0" indent="0">
                  <a:buNone/>
                </a:pPr>
                <a:endParaRPr lang="en-US" i="1" dirty="0">
                  <a:solidFill>
                    <a:schemeClr val="accent4"/>
                  </a:solidFill>
                  <a:latin typeface="+mj-lt"/>
                </a:endParaRPr>
              </a:p>
              <a:p>
                <a:pPr marL="0" indent="0">
                  <a:buNone/>
                </a:pPr>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oMath>
                </a14:m>
                <a:r>
                  <a:rPr lang="en-US" dirty="0">
                    <a:latin typeface="+mj-lt"/>
                  </a:rPr>
                  <a:t>: Harvest Duration</a:t>
                </a:r>
              </a:p>
              <a:p>
                <a:pPr marL="0" indent="0">
                  <a:buNone/>
                </a:pPr>
                <a:endParaRPr lang="en-US" dirty="0"/>
              </a:p>
            </p:txBody>
          </p:sp>
        </mc:Choice>
        <mc:Fallback>
          <p:sp>
            <p:nvSpPr>
              <p:cNvPr id="24" name="Content Placeholder 2">
                <a:extLst>
                  <a:ext uri="{FF2B5EF4-FFF2-40B4-BE49-F238E27FC236}">
                    <a16:creationId xmlns:a16="http://schemas.microsoft.com/office/drawing/2014/main" id="{44DC630B-059F-4A5D-A9B5-4DA45FA27805}"/>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3"/>
                <a:stretch>
                  <a:fillRect l="-2265" t="-1482"/>
                </a:stretch>
              </a:blipFill>
            </p:spPr>
            <p:txBody>
              <a:bodyPr/>
              <a:lstStyle/>
              <a:p>
                <a:r>
                  <a:rPr lang="en-US">
                    <a:noFill/>
                  </a:rPr>
                  <a:t> </a:t>
                </a:r>
              </a:p>
            </p:txBody>
          </p:sp>
        </mc:Fallback>
      </mc:AlternateContent>
      <p:pic>
        <p:nvPicPr>
          <p:cNvPr id="21" name="Picture 20" descr="A picture containing histogram&#10;&#10;Description automatically generated">
            <a:extLst>
              <a:ext uri="{FF2B5EF4-FFF2-40B4-BE49-F238E27FC236}">
                <a16:creationId xmlns:a16="http://schemas.microsoft.com/office/drawing/2014/main" id="{459A3A98-BF8A-42C7-B5D9-9086A914B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501" y="1709764"/>
            <a:ext cx="3752096" cy="4306833"/>
          </a:xfrm>
          <a:prstGeom prst="rect">
            <a:avLst/>
          </a:prstGeom>
        </p:spPr>
      </p:pic>
      <p:sp>
        <p:nvSpPr>
          <p:cNvPr id="4" name="TextBox 3">
            <a:extLst>
              <a:ext uri="{FF2B5EF4-FFF2-40B4-BE49-F238E27FC236}">
                <a16:creationId xmlns:a16="http://schemas.microsoft.com/office/drawing/2014/main" id="{DF6E1A11-42C5-40A5-8F7A-9E714ECD18E0}"/>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2451536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1A8395A-DB27-4D1A-B69E-F97ED893FD55}"/>
              </a:ext>
            </a:extLst>
          </p:cNvPr>
          <p:cNvSpPr/>
          <p:nvPr/>
        </p:nvSpPr>
        <p:spPr>
          <a:xfrm>
            <a:off x="6388101" y="1600201"/>
            <a:ext cx="5194300" cy="4525963"/>
          </a:xfrm>
          <a:prstGeom prst="roundRect">
            <a:avLst>
              <a:gd name="adj" fmla="val 5833"/>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8DA9C3A8-97E9-42ED-B8A3-6E623D65AA0C}"/>
                  </a:ext>
                </a:extLst>
              </p:cNvPr>
              <p:cNvSpPr>
                <a:spLocks noGrp="1"/>
              </p:cNvSpPr>
              <p:nvPr>
                <p:ph type="title"/>
              </p:nvPr>
            </p:nvSpPr>
            <p:spPr>
              <a:xfrm>
                <a:off x="609600" y="274639"/>
                <a:ext cx="10972800" cy="1143000"/>
              </a:xfrm>
            </p:spPr>
            <p:txBody>
              <a:bodyPr vert="horz" lIns="91440" tIns="45720" rIns="91440" bIns="45720" rtlCol="0" anchor="ctr">
                <a:normAutofit/>
              </a:bodyPr>
              <a:lstStyle/>
              <a:p>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oMath>
                </a14:m>
                <a:r>
                  <a:rPr lang="en-US" dirty="0">
                    <a:solidFill>
                      <a:schemeClr val="tx1"/>
                    </a:solidFill>
                  </a:rPr>
                  <a:t> </a:t>
                </a:r>
                <a:r>
                  <a:rPr lang="en-US" dirty="0"/>
                  <a:t>dictates optimal harvest duration</a:t>
                </a:r>
                <a:endParaRPr lang="en-US" dirty="0">
                  <a:solidFill>
                    <a:schemeClr val="tx1"/>
                  </a:solidFill>
                </a:endParaRPr>
              </a:p>
            </p:txBody>
          </p:sp>
        </mc:Choice>
        <mc:Fallback>
          <p:sp>
            <p:nvSpPr>
              <p:cNvPr id="2" name="Title 1">
                <a:extLst>
                  <a:ext uri="{FF2B5EF4-FFF2-40B4-BE49-F238E27FC236}">
                    <a16:creationId xmlns:a16="http://schemas.microsoft.com/office/drawing/2014/main" id="{8DA9C3A8-97E9-42ED-B8A3-6E623D65AA0C}"/>
                  </a:ext>
                </a:extLst>
              </p:cNvPr>
              <p:cNvSpPr>
                <a:spLocks noGrp="1" noRot="1" noChangeAspect="1" noMove="1" noResize="1" noEditPoints="1" noAdjustHandles="1" noChangeArrowheads="1" noChangeShapeType="1" noTextEdit="1"/>
              </p:cNvSpPr>
              <p:nvPr>
                <p:ph type="title"/>
              </p:nvPr>
            </p:nvSpPr>
            <p:spPr>
              <a:xfrm>
                <a:off x="609600" y="274639"/>
                <a:ext cx="10972800" cy="1143000"/>
              </a:xfrm>
              <a:blipFill>
                <a:blip r:embed="rId3"/>
                <a:stretch>
                  <a:fillRect b="-8511"/>
                </a:stretch>
              </a:blipFill>
            </p:spPr>
            <p:txBody>
              <a:bodyPr/>
              <a:lstStyle/>
              <a:p>
                <a:r>
                  <a:rPr lang="en-US">
                    <a:noFill/>
                  </a:rPr>
                  <a:t> </a:t>
                </a:r>
              </a:p>
            </p:txBody>
          </p:sp>
        </mc:Fallback>
      </mc:AlternateContent>
      <p:sp>
        <p:nvSpPr>
          <p:cNvPr id="3" name="Slide Number Placeholder 2" hidden="1">
            <a:extLst>
              <a:ext uri="{FF2B5EF4-FFF2-40B4-BE49-F238E27FC236}">
                <a16:creationId xmlns:a16="http://schemas.microsoft.com/office/drawing/2014/main" id="{510A4BDE-527F-4B11-B21B-B8238D353978}"/>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24</a:t>
            </a:fld>
            <a:endParaRPr lang="en-US"/>
          </a:p>
        </p:txBody>
      </p:sp>
      <p:pic>
        <p:nvPicPr>
          <p:cNvPr id="6" name="Picture 5" descr="A picture containing chart&#10;&#10;Description automatically generated">
            <a:extLst>
              <a:ext uri="{FF2B5EF4-FFF2-40B4-BE49-F238E27FC236}">
                <a16:creationId xmlns:a16="http://schemas.microsoft.com/office/drawing/2014/main" id="{192F54E2-078F-4FCD-A66C-C5EE363D2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501" y="1709763"/>
            <a:ext cx="4361697" cy="4306833"/>
          </a:xfrm>
          <a:prstGeom prst="rect">
            <a:avLst/>
          </a:prstGeom>
        </p:spPr>
      </p:pic>
      <mc:AlternateContent xmlns:mc="http://schemas.openxmlformats.org/markup-compatibility/2006">
        <mc:Choice xmlns:a14="http://schemas.microsoft.com/office/drawing/2010/main" Requires="a14">
          <p:sp>
            <p:nvSpPr>
              <p:cNvPr id="13" name="Content Placeholder 2">
                <a:extLst>
                  <a:ext uri="{FF2B5EF4-FFF2-40B4-BE49-F238E27FC236}">
                    <a16:creationId xmlns:a16="http://schemas.microsoft.com/office/drawing/2014/main" id="{8582883B-57F6-4B63-9F27-96D3C90F15B9}"/>
                  </a:ext>
                </a:extLst>
              </p:cNvPr>
              <p:cNvSpPr>
                <a:spLocks noGrp="1"/>
              </p:cNvSpPr>
              <p:nvPr>
                <p:ph sz="half" idx="1"/>
              </p:nvPr>
            </p:nvSpPr>
            <p:spPr>
              <a:xfrm>
                <a:off x="609600" y="1600201"/>
                <a:ext cx="5384800" cy="4525963"/>
              </a:xfrm>
            </p:spPr>
            <p:txBody>
              <a:bodyPr/>
              <a:lstStyle/>
              <a:p>
                <a:pPr marL="0" indent="0">
                  <a:buNone/>
                </a:pPr>
                <a:r>
                  <a:rPr lang="en-US" dirty="0">
                    <a:latin typeface="+mj-lt"/>
                  </a:rPr>
                  <a:t>Global Capture Rate:</a:t>
                </a: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smtClean="0">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solidFill>
                                    <a:schemeClr val="accent1"/>
                                  </a:solidFill>
                                  <a:latin typeface="Cambria Math" panose="02040503050406030204" pitchFamily="18" charset="0"/>
                                </a:rPr>
                                <m:t>𝑓</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e>
                              </m:d>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r>
                                <a:rPr lang="en-US" i="1">
                                  <a:latin typeface="Cambria Math" panose="02040503050406030204" pitchFamily="18" charset="0"/>
                                </a:rPr>
                                <m:t>+</m:t>
                              </m:r>
                              <m:r>
                                <a:rPr lang="en-US" i="1">
                                  <a:latin typeface="Cambria Math" panose="02040503050406030204" pitchFamily="18" charset="0"/>
                                </a:rPr>
                                <m:t>𝜏</m:t>
                              </m:r>
                            </m:e>
                          </m:nary>
                          <m:r>
                            <a:rPr lang="en-US" i="1">
                              <a:latin typeface="Cambria Math" panose="02040503050406030204" pitchFamily="18" charset="0"/>
                            </a:rPr>
                            <m:t>)</m:t>
                          </m:r>
                        </m:den>
                      </m:f>
                    </m:oMath>
                  </m:oMathPara>
                </a14:m>
                <a:endParaRPr lang="en-US" dirty="0">
                  <a:latin typeface="+mj-lt"/>
                </a:endParaRPr>
              </a:p>
              <a:p>
                <a:pPr marL="0" indent="0">
                  <a:buNone/>
                </a:pPr>
                <a:endParaRPr lang="en-US" dirty="0">
                  <a:latin typeface="+mj-lt"/>
                </a:endParaRPr>
              </a:p>
              <a:p>
                <a:pPr marL="0" indent="0">
                  <a:buNone/>
                </a:pPr>
                <a:r>
                  <a:rPr lang="en-US" dirty="0">
                    <a:latin typeface="+mj-lt"/>
                  </a:rPr>
                  <a:t>Optimal Solution: </a:t>
                </a: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solidFill>
                            <a:schemeClr val="accent1"/>
                          </a:solidFill>
                          <a:latin typeface="Cambria Math" panose="02040503050406030204" pitchFamily="18" charset="0"/>
                        </a:rPr>
                        <m:t> </m:t>
                      </m:r>
                      <m:r>
                        <a:rPr lang="en-US" i="1">
                          <a:latin typeface="Cambria Math" panose="02040503050406030204" pitchFamily="18" charset="0"/>
                        </a:rPr>
                        <m:t>= </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e>
                                  </m:d>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den>
                              </m:f>
                            </m:e>
                          </m:d>
                        </m:e>
                        <m:sub>
                          <m:sSubSup>
                            <m:sSubSupPr>
                              <m:ctrlPr>
                                <a:rPr lang="en-US" i="1">
                                  <a:latin typeface="Cambria Math" panose="02040503050406030204" pitchFamily="18" charset="0"/>
                                </a:rPr>
                              </m:ctrlPr>
                            </m:sSubSupPr>
                            <m:e>
                              <m:r>
                                <a:rPr lang="en-US" i="1">
                                  <a:latin typeface="Cambria Math" panose="02040503050406030204" pitchFamily="18" charset="0"/>
                                </a:rPr>
                                <m:t>𝑡</m:t>
                              </m:r>
                            </m:e>
                            <m:sub>
                              <m:r>
                                <a:rPr lang="en-US" i="1">
                                  <a:latin typeface="Cambria Math" panose="02040503050406030204" pitchFamily="18" charset="0"/>
                                </a:rPr>
                                <m:t>h</m:t>
                              </m:r>
                            </m:sub>
                            <m:sup>
                              <m:r>
                                <a:rPr lang="en-US" i="1">
                                  <a:latin typeface="Cambria Math" panose="02040503050406030204" pitchFamily="18" charset="0"/>
                                </a:rPr>
                                <m:t>∗</m:t>
                              </m:r>
                            </m:sup>
                          </m:sSubSup>
                        </m:sub>
                      </m:sSub>
                    </m:oMath>
                  </m:oMathPara>
                </a14:m>
                <a:endParaRPr lang="en-US" dirty="0"/>
              </a:p>
              <a:p>
                <a:pPr marL="0" indent="0">
                  <a:buNone/>
                </a:pPr>
                <a:endParaRPr lang="en-US" dirty="0"/>
              </a:p>
            </p:txBody>
          </p:sp>
        </mc:Choice>
        <mc:Fallback>
          <p:sp>
            <p:nvSpPr>
              <p:cNvPr id="13" name="Content Placeholder 2">
                <a:extLst>
                  <a:ext uri="{FF2B5EF4-FFF2-40B4-BE49-F238E27FC236}">
                    <a16:creationId xmlns:a16="http://schemas.microsoft.com/office/drawing/2014/main" id="{8582883B-57F6-4B63-9F27-96D3C90F15B9}"/>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5"/>
                <a:stretch>
                  <a:fillRect l="-2265" t="-148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37CF50E-1D49-4B25-B2C4-EFCC1C0B1172}"/>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Tree>
    <p:extLst>
      <p:ext uri="{BB962C8B-B14F-4D97-AF65-F5344CB8AC3E}">
        <p14:creationId xmlns:p14="http://schemas.microsoft.com/office/powerpoint/2010/main" val="3370556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1A8395A-DB27-4D1A-B69E-F97ED893FD55}"/>
              </a:ext>
            </a:extLst>
          </p:cNvPr>
          <p:cNvSpPr/>
          <p:nvPr/>
        </p:nvSpPr>
        <p:spPr>
          <a:xfrm>
            <a:off x="6388101" y="1600201"/>
            <a:ext cx="5194300" cy="4525963"/>
          </a:xfrm>
          <a:prstGeom prst="roundRect">
            <a:avLst>
              <a:gd name="adj" fmla="val 5833"/>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8DA9C3A8-97E9-42ED-B8A3-6E623D65AA0C}"/>
                  </a:ext>
                </a:extLst>
              </p:cNvPr>
              <p:cNvSpPr>
                <a:spLocks noGrp="1"/>
              </p:cNvSpPr>
              <p:nvPr>
                <p:ph type="title"/>
              </p:nvPr>
            </p:nvSpPr>
            <p:spPr>
              <a:xfrm>
                <a:off x="609600" y="274639"/>
                <a:ext cx="10972800" cy="1143000"/>
              </a:xfrm>
            </p:spPr>
            <p:txBody>
              <a:bodyPr vert="horz" lIns="91440" tIns="45720" rIns="91440" bIns="45720" rtlCol="0" anchor="ctr">
                <a:normAutofit/>
              </a:bodyPr>
              <a:lstStyle/>
              <a:p>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oMath>
                </a14:m>
                <a:r>
                  <a:rPr lang="en-US" dirty="0">
                    <a:solidFill>
                      <a:schemeClr val="tx1"/>
                    </a:solidFill>
                  </a:rPr>
                  <a:t> </a:t>
                </a:r>
                <a:r>
                  <a:rPr lang="en-US" dirty="0"/>
                  <a:t>dictates optimal harvest duration</a:t>
                </a:r>
                <a:endParaRPr lang="en-US" dirty="0">
                  <a:solidFill>
                    <a:schemeClr val="tx1"/>
                  </a:solidFill>
                </a:endParaRPr>
              </a:p>
            </p:txBody>
          </p:sp>
        </mc:Choice>
        <mc:Fallback>
          <p:sp>
            <p:nvSpPr>
              <p:cNvPr id="2" name="Title 1">
                <a:extLst>
                  <a:ext uri="{FF2B5EF4-FFF2-40B4-BE49-F238E27FC236}">
                    <a16:creationId xmlns:a16="http://schemas.microsoft.com/office/drawing/2014/main" id="{8DA9C3A8-97E9-42ED-B8A3-6E623D65AA0C}"/>
                  </a:ext>
                </a:extLst>
              </p:cNvPr>
              <p:cNvSpPr>
                <a:spLocks noGrp="1" noRot="1" noChangeAspect="1" noMove="1" noResize="1" noEditPoints="1" noAdjustHandles="1" noChangeArrowheads="1" noChangeShapeType="1" noTextEdit="1"/>
              </p:cNvSpPr>
              <p:nvPr>
                <p:ph type="title"/>
              </p:nvPr>
            </p:nvSpPr>
            <p:spPr>
              <a:xfrm>
                <a:off x="609600" y="274639"/>
                <a:ext cx="10972800" cy="1143000"/>
              </a:xfrm>
              <a:blipFill>
                <a:blip r:embed="rId3"/>
                <a:stretch>
                  <a:fillRect b="-8511"/>
                </a:stretch>
              </a:blipFill>
            </p:spPr>
            <p:txBody>
              <a:bodyPr/>
              <a:lstStyle/>
              <a:p>
                <a:r>
                  <a:rPr lang="en-US">
                    <a:noFill/>
                  </a:rPr>
                  <a:t> </a:t>
                </a:r>
              </a:p>
            </p:txBody>
          </p:sp>
        </mc:Fallback>
      </mc:AlternateContent>
      <p:sp>
        <p:nvSpPr>
          <p:cNvPr id="3" name="Slide Number Placeholder 2" hidden="1">
            <a:extLst>
              <a:ext uri="{FF2B5EF4-FFF2-40B4-BE49-F238E27FC236}">
                <a16:creationId xmlns:a16="http://schemas.microsoft.com/office/drawing/2014/main" id="{510A4BDE-527F-4B11-B21B-B8238D353978}"/>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25</a:t>
            </a:fld>
            <a:endParaRPr lang="en-US"/>
          </a:p>
        </p:txBody>
      </p:sp>
      <p:pic>
        <p:nvPicPr>
          <p:cNvPr id="6" name="Picture 5" descr="A picture containing chart&#10;&#10;Description automatically generated">
            <a:extLst>
              <a:ext uri="{FF2B5EF4-FFF2-40B4-BE49-F238E27FC236}">
                <a16:creationId xmlns:a16="http://schemas.microsoft.com/office/drawing/2014/main" id="{192F54E2-078F-4FCD-A66C-C5EE363D2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501" y="1709763"/>
            <a:ext cx="4361697" cy="4306833"/>
          </a:xfrm>
          <a:prstGeom prst="rect">
            <a:avLst/>
          </a:prstGeom>
        </p:spPr>
      </p:pic>
      <mc:AlternateContent xmlns:mc="http://schemas.openxmlformats.org/markup-compatibility/2006">
        <mc:Choice xmlns:a14="http://schemas.microsoft.com/office/drawing/2010/main" Requires="a14">
          <p:sp>
            <p:nvSpPr>
              <p:cNvPr id="13" name="Content Placeholder 2">
                <a:extLst>
                  <a:ext uri="{FF2B5EF4-FFF2-40B4-BE49-F238E27FC236}">
                    <a16:creationId xmlns:a16="http://schemas.microsoft.com/office/drawing/2014/main" id="{8582883B-57F6-4B63-9F27-96D3C90F15B9}"/>
                  </a:ext>
                </a:extLst>
              </p:cNvPr>
              <p:cNvSpPr>
                <a:spLocks noGrp="1"/>
              </p:cNvSpPr>
              <p:nvPr>
                <p:ph sz="half" idx="1"/>
              </p:nvPr>
            </p:nvSpPr>
            <p:spPr>
              <a:xfrm>
                <a:off x="609600" y="1600201"/>
                <a:ext cx="5384800" cy="4525963"/>
              </a:xfrm>
            </p:spPr>
            <p:txBody>
              <a:bodyPr/>
              <a:lstStyle/>
              <a:p>
                <a:pPr marL="0" indent="0">
                  <a:buNone/>
                </a:pPr>
                <a:r>
                  <a:rPr lang="en-US" dirty="0">
                    <a:latin typeface="+mj-lt"/>
                  </a:rPr>
                  <a:t>Global Capture Rate:</a:t>
                </a: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smtClean="0">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solidFill>
                                    <a:schemeClr val="accent1"/>
                                  </a:solidFill>
                                  <a:latin typeface="Cambria Math" panose="02040503050406030204" pitchFamily="18" charset="0"/>
                                </a:rPr>
                                <m:t>𝑓</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e>
                              </m:d>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h</m:t>
                                  </m:r>
                                </m:sub>
                              </m:sSub>
                              <m:r>
                                <a:rPr lang="en-US" i="1">
                                  <a:latin typeface="Cambria Math" panose="02040503050406030204" pitchFamily="18" charset="0"/>
                                </a:rPr>
                                <m:t>+</m:t>
                              </m:r>
                              <m:r>
                                <a:rPr lang="en-US" i="1">
                                  <a:latin typeface="Cambria Math" panose="02040503050406030204" pitchFamily="18" charset="0"/>
                                </a:rPr>
                                <m:t>𝜏</m:t>
                              </m:r>
                            </m:e>
                          </m:nary>
                          <m:r>
                            <a:rPr lang="en-US" i="1">
                              <a:latin typeface="Cambria Math" panose="02040503050406030204" pitchFamily="18" charset="0"/>
                            </a:rPr>
                            <m:t>)</m:t>
                          </m:r>
                        </m:den>
                      </m:f>
                    </m:oMath>
                  </m:oMathPara>
                </a14:m>
                <a:endParaRPr lang="en-US" dirty="0">
                  <a:latin typeface="+mj-lt"/>
                </a:endParaRPr>
              </a:p>
              <a:p>
                <a:pPr marL="0" indent="0">
                  <a:buNone/>
                </a:pPr>
                <a:endParaRPr lang="en-US" dirty="0">
                  <a:latin typeface="+mj-lt"/>
                </a:endParaRPr>
              </a:p>
              <a:p>
                <a:pPr marL="0" indent="0">
                  <a:buNone/>
                </a:pPr>
                <a:r>
                  <a:rPr lang="en-US" dirty="0"/>
                  <a:t>Optimal Solution: </a:t>
                </a: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solidFill>
                            <a:schemeClr val="accent1"/>
                          </a:solidFill>
                          <a:latin typeface="Cambria Math" panose="02040503050406030204" pitchFamily="18" charset="0"/>
                        </a:rPr>
                        <m:t> </m:t>
                      </m:r>
                      <m:r>
                        <a:rPr lang="en-US" i="1">
                          <a:latin typeface="Cambria Math" panose="02040503050406030204" pitchFamily="18" charset="0"/>
                        </a:rPr>
                        <m:t>= </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e>
                                  </m:d>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den>
                              </m:f>
                            </m:e>
                          </m:d>
                        </m:e>
                        <m:sub>
                          <m:sSubSup>
                            <m:sSubSupPr>
                              <m:ctrlPr>
                                <a:rPr lang="en-US" i="1">
                                  <a:latin typeface="Cambria Math" panose="02040503050406030204" pitchFamily="18" charset="0"/>
                                </a:rPr>
                              </m:ctrlPr>
                            </m:sSubSupPr>
                            <m:e>
                              <m:r>
                                <a:rPr lang="en-US" i="1">
                                  <a:latin typeface="Cambria Math" panose="02040503050406030204" pitchFamily="18" charset="0"/>
                                </a:rPr>
                                <m:t>𝑡</m:t>
                              </m:r>
                            </m:e>
                            <m:sub>
                              <m:r>
                                <a:rPr lang="en-US" i="1">
                                  <a:latin typeface="Cambria Math" panose="02040503050406030204" pitchFamily="18" charset="0"/>
                                </a:rPr>
                                <m:t>h</m:t>
                              </m:r>
                            </m:sub>
                            <m:sup>
                              <m:r>
                                <a:rPr lang="en-US" i="1">
                                  <a:latin typeface="Cambria Math" panose="02040503050406030204" pitchFamily="18" charset="0"/>
                                </a:rPr>
                                <m:t>∗</m:t>
                              </m:r>
                            </m:sup>
                          </m:sSubSup>
                        </m:sub>
                      </m:sSub>
                    </m:oMath>
                  </m:oMathPara>
                </a14:m>
                <a:endParaRPr lang="en-US" dirty="0"/>
              </a:p>
              <a:p>
                <a:pPr marL="0" indent="0">
                  <a:buNone/>
                </a:pPr>
                <a:endParaRPr lang="en-US" dirty="0"/>
              </a:p>
            </p:txBody>
          </p:sp>
        </mc:Choice>
        <mc:Fallback>
          <p:sp>
            <p:nvSpPr>
              <p:cNvPr id="13" name="Content Placeholder 2">
                <a:extLst>
                  <a:ext uri="{FF2B5EF4-FFF2-40B4-BE49-F238E27FC236}">
                    <a16:creationId xmlns:a16="http://schemas.microsoft.com/office/drawing/2014/main" id="{8582883B-57F6-4B63-9F27-96D3C90F15B9}"/>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5"/>
                <a:stretch>
                  <a:fillRect l="-2265" t="-148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37CF50E-1D49-4B25-B2C4-EFCC1C0B1172}"/>
              </a:ext>
            </a:extLst>
          </p:cNvPr>
          <p:cNvSpPr txBox="1"/>
          <p:nvPr/>
        </p:nvSpPr>
        <p:spPr>
          <a:xfrm>
            <a:off x="1333500" y="6398695"/>
            <a:ext cx="10350500" cy="369332"/>
          </a:xfrm>
          <a:prstGeom prst="rect">
            <a:avLst/>
          </a:prstGeom>
          <a:noFill/>
        </p:spPr>
        <p:txBody>
          <a:bodyPr wrap="square" rtlCol="0">
            <a:spAutoFit/>
          </a:bodyPr>
          <a:lstStyle/>
          <a:p>
            <a:r>
              <a:rPr lang="en-US" dirty="0"/>
              <a:t>Charnov 1976</a:t>
            </a:r>
          </a:p>
        </p:txBody>
      </p:sp>
      <p:sp>
        <p:nvSpPr>
          <p:cNvPr id="5" name="Rectangle 4">
            <a:extLst>
              <a:ext uri="{FF2B5EF4-FFF2-40B4-BE49-F238E27FC236}">
                <a16:creationId xmlns:a16="http://schemas.microsoft.com/office/drawing/2014/main" id="{570F3AC8-CD56-4D08-B79A-FE8CCD7D7B1A}"/>
              </a:ext>
            </a:extLst>
          </p:cNvPr>
          <p:cNvSpPr/>
          <p:nvPr/>
        </p:nvSpPr>
        <p:spPr>
          <a:xfrm>
            <a:off x="0" y="101600"/>
            <a:ext cx="12192000" cy="6132514"/>
          </a:xfrm>
          <a:prstGeom prst="rect">
            <a:avLst/>
          </a:prstGeom>
          <a:solidFill>
            <a:schemeClr val="tx2">
              <a:lumMod val="1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45C2B5CA-2BC4-4B4C-A6E1-4BEE6E4BCA0C}"/>
              </a:ext>
            </a:extLst>
          </p:cNvPr>
          <p:cNvSpPr/>
          <p:nvPr/>
        </p:nvSpPr>
        <p:spPr>
          <a:xfrm>
            <a:off x="292100" y="2628900"/>
            <a:ext cx="11785600" cy="889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9A783D1-2FAF-4815-92BE-35C6765671CB}"/>
                  </a:ext>
                </a:extLst>
              </p:cNvPr>
              <p:cNvSpPr txBox="1"/>
              <p:nvPr/>
            </p:nvSpPr>
            <p:spPr>
              <a:xfrm>
                <a:off x="257799" y="2721114"/>
                <a:ext cx="11643829" cy="707886"/>
              </a:xfrm>
              <a:prstGeom prst="rect">
                <a:avLst/>
              </a:prstGeom>
              <a:noFill/>
            </p:spPr>
            <p:txBody>
              <a:bodyPr wrap="none" rtlCol="0">
                <a:spAutoFit/>
              </a:bodyPr>
              <a:lstStyle/>
              <a:p>
                <a:r>
                  <a:rPr lang="en-US" sz="4000" dirty="0">
                    <a:solidFill>
                      <a:srgbClr val="C00000"/>
                    </a:solidFill>
                    <a:latin typeface="+mj-lt"/>
                  </a:rPr>
                  <a:t>Assumption: </a:t>
                </a:r>
                <a:r>
                  <a:rPr lang="en-US" sz="4000" dirty="0">
                    <a:solidFill>
                      <a:schemeClr val="bg2"/>
                    </a:solidFill>
                    <a:latin typeface="+mj-lt"/>
                  </a:rPr>
                  <a:t>Travel duration not selected to optimize </a:t>
                </a:r>
                <a14:m>
                  <m:oMath xmlns:m="http://schemas.openxmlformats.org/officeDocument/2006/math">
                    <m:acc>
                      <m:accPr>
                        <m:chr m:val="̅"/>
                        <m:ctrlPr>
                          <a:rPr lang="en-US" sz="4000" i="1" smtClean="0">
                            <a:solidFill>
                              <a:schemeClr val="bg2"/>
                            </a:solidFill>
                            <a:latin typeface="Cambria Math" panose="02040503050406030204" pitchFamily="18" charset="0"/>
                          </a:rPr>
                        </m:ctrlPr>
                      </m:accPr>
                      <m:e>
                        <m:r>
                          <a:rPr lang="en-US" sz="4000" i="1">
                            <a:solidFill>
                              <a:schemeClr val="bg2"/>
                            </a:solidFill>
                            <a:latin typeface="Cambria Math" panose="02040503050406030204" pitchFamily="18" charset="0"/>
                          </a:rPr>
                          <m:t>𝐽</m:t>
                        </m:r>
                      </m:e>
                    </m:acc>
                  </m:oMath>
                </a14:m>
                <a:r>
                  <a:rPr lang="en-US" sz="4000" dirty="0">
                    <a:solidFill>
                      <a:schemeClr val="bg2"/>
                    </a:solidFill>
                    <a:latin typeface="+mj-lt"/>
                  </a:rPr>
                  <a:t> </a:t>
                </a:r>
              </a:p>
            </p:txBody>
          </p:sp>
        </mc:Choice>
        <mc:Fallback>
          <p:sp>
            <p:nvSpPr>
              <p:cNvPr id="9" name="TextBox 8">
                <a:extLst>
                  <a:ext uri="{FF2B5EF4-FFF2-40B4-BE49-F238E27FC236}">
                    <a16:creationId xmlns:a16="http://schemas.microsoft.com/office/drawing/2014/main" id="{29A783D1-2FAF-4815-92BE-35C6765671CB}"/>
                  </a:ext>
                </a:extLst>
              </p:cNvPr>
              <p:cNvSpPr txBox="1">
                <a:spLocks noRot="1" noChangeAspect="1" noMove="1" noResize="1" noEditPoints="1" noAdjustHandles="1" noChangeArrowheads="1" noChangeShapeType="1" noTextEdit="1"/>
              </p:cNvSpPr>
              <p:nvPr/>
            </p:nvSpPr>
            <p:spPr>
              <a:xfrm>
                <a:off x="257799" y="2721114"/>
                <a:ext cx="11643829" cy="707886"/>
              </a:xfrm>
              <a:prstGeom prst="rect">
                <a:avLst/>
              </a:prstGeom>
              <a:blipFill>
                <a:blip r:embed="rId6"/>
                <a:stretch>
                  <a:fillRect l="-1832" t="-15385" b="-35043"/>
                </a:stretch>
              </a:blipFill>
            </p:spPr>
            <p:txBody>
              <a:bodyPr/>
              <a:lstStyle/>
              <a:p>
                <a:r>
                  <a:rPr lang="en-US">
                    <a:noFill/>
                  </a:rPr>
                  <a:t> </a:t>
                </a:r>
              </a:p>
            </p:txBody>
          </p:sp>
        </mc:Fallback>
      </mc:AlternateContent>
    </p:spTree>
    <p:extLst>
      <p:ext uri="{BB962C8B-B14F-4D97-AF65-F5344CB8AC3E}">
        <p14:creationId xmlns:p14="http://schemas.microsoft.com/office/powerpoint/2010/main" val="3061298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F0ED-1C9D-457E-9969-8B7BE9658EBA}"/>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Generalized MVT</a:t>
            </a:r>
          </a:p>
        </p:txBody>
      </p:sp>
      <mc:AlternateContent xmlns:mc="http://schemas.openxmlformats.org/markup-compatibility/2006">
        <mc:Choice xmlns:a14="http://schemas.microsoft.com/office/drawing/2010/main" Requires="a14">
          <p:sp>
            <p:nvSpPr>
              <p:cNvPr id="29" name="Content Placeholder 28">
                <a:extLst>
                  <a:ext uri="{FF2B5EF4-FFF2-40B4-BE49-F238E27FC236}">
                    <a16:creationId xmlns:a16="http://schemas.microsoft.com/office/drawing/2014/main" id="{B0492196-0C0A-44D2-8108-2EBB02A681CB}"/>
                  </a:ext>
                </a:extLst>
              </p:cNvPr>
              <p:cNvSpPr>
                <a:spLocks noGrp="1"/>
              </p:cNvSpPr>
              <p:nvPr>
                <p:ph sz="half" idx="1"/>
              </p:nvPr>
            </p:nvSpPr>
            <p:spPr>
              <a:xfrm>
                <a:off x="609600" y="1600201"/>
                <a:ext cx="5384800" cy="4525963"/>
              </a:xfrm>
            </p:spPr>
            <p:txBody>
              <a:bodyPr>
                <a:normAutofit/>
              </a:bodyPr>
              <a:lstStyle/>
              <a:p>
                <a:pPr marL="0" indent="0">
                  <a:buNone/>
                </a:pPr>
                <a:endParaRPr lang="en-US" dirty="0"/>
              </a:p>
              <a:p>
                <a:pPr marL="0" indent="0">
                  <a:buNone/>
                </a:pPr>
                <a:r>
                  <a:rPr lang="en-US" dirty="0">
                    <a:latin typeface="+mj-lt"/>
                  </a:rPr>
                  <a:t>Travel duration or vigor is also chosen to optimize the global capture rate</a:t>
                </a:r>
              </a:p>
              <a:p>
                <a:pPr marL="0" indent="0">
                  <a:buNone/>
                </a:pPr>
                <a:endParaRPr lang="en-US" dirty="0">
                  <a:latin typeface="+mj-lt"/>
                </a:endParaRPr>
              </a:p>
              <a:p>
                <a:pPr marL="0" indent="0">
                  <a:buNone/>
                </a:pPr>
                <a:endParaRPr lang="en-US" i="1" dirty="0">
                  <a:solidFill>
                    <a:schemeClr val="tx1"/>
                  </a:solidFill>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r>
                        <a:rPr lang="en-US" i="1">
                          <a:solidFill>
                            <a:schemeClr val="tx1"/>
                          </a:solidFill>
                          <a:latin typeface="Cambria Math" panose="02040503050406030204" pitchFamily="18" charset="0"/>
                        </a:rPr>
                        <m:t>= </m:t>
                      </m:r>
                      <m:f>
                        <m:fPr>
                          <m:ctrlPr>
                            <a:rPr lang="en-US" i="1">
                              <a:solidFill>
                                <a:schemeClr val="tx1"/>
                              </a:solidFill>
                              <a:latin typeface="Cambria Math" panose="02040503050406030204" pitchFamily="18" charset="0"/>
                            </a:rPr>
                          </m:ctrlPr>
                        </m:fPr>
                        <m:num>
                          <m:nary>
                            <m:naryPr>
                              <m:chr m:val="∑"/>
                              <m:supHide m:val="on"/>
                              <m:ctrlPr>
                                <a:rPr lang="en-US" i="1">
                                  <a:solidFill>
                                    <a:schemeClr val="tx1"/>
                                  </a:solidFill>
                                  <a:latin typeface="Cambria Math" panose="02040503050406030204" pitchFamily="18" charset="0"/>
                                </a:rPr>
                              </m:ctrlPr>
                            </m:naryPr>
                            <m:sub>
                              <m:r>
                                <m:rPr>
                                  <m:brk m:alnAt="7"/>
                                </m:rPr>
                                <a:rPr lang="en-US" i="1">
                                  <a:solidFill>
                                    <a:schemeClr val="tx1"/>
                                  </a:solidFill>
                                  <a:latin typeface="Cambria Math" panose="02040503050406030204" pitchFamily="18" charset="0"/>
                                </a:rPr>
                                <m:t>𝑛</m:t>
                              </m:r>
                            </m:sub>
                            <m:sup/>
                            <m:e>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e>
                              </m:d>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𝑐</m:t>
                              </m:r>
                              <m:r>
                                <a:rPr lang="en-US" i="1">
                                  <a:solidFill>
                                    <a:schemeClr val="tx1"/>
                                  </a:solidFill>
                                  <a:latin typeface="Cambria Math" panose="02040503050406030204" pitchFamily="18" charset="0"/>
                                </a:rPr>
                                <m:t>)</m:t>
                              </m:r>
                            </m:e>
                          </m:nary>
                        </m:num>
                        <m:den>
                          <m:nary>
                            <m:naryPr>
                              <m:chr m:val="∑"/>
                              <m:supHide m:val="on"/>
                              <m:ctrlPr>
                                <a:rPr lang="en-US" i="1">
                                  <a:solidFill>
                                    <a:schemeClr val="tx1"/>
                                  </a:solidFill>
                                  <a:latin typeface="Cambria Math" panose="02040503050406030204" pitchFamily="18" charset="0"/>
                                </a:rPr>
                              </m:ctrlPr>
                            </m:naryPr>
                            <m:sub>
                              <m:r>
                                <m:rPr>
                                  <m:brk m:alnAt="7"/>
                                </m:rPr>
                                <a:rPr lang="en-US" i="1">
                                  <a:solidFill>
                                    <a:schemeClr val="tx1"/>
                                  </a:solidFill>
                                  <a:latin typeface="Cambria Math" panose="02040503050406030204" pitchFamily="18" charset="0"/>
                                </a:rPr>
                                <m:t>𝑛</m:t>
                              </m:r>
                            </m:sub>
                            <m:sup/>
                            <m:e>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𝜏</m:t>
                              </m:r>
                            </m:e>
                          </m:nary>
                          <m:r>
                            <a:rPr lang="en-US" i="1">
                              <a:solidFill>
                                <a:schemeClr val="tx1"/>
                              </a:solidFill>
                              <a:latin typeface="Cambria Math" panose="02040503050406030204" pitchFamily="18" charset="0"/>
                            </a:rPr>
                            <m:t>)</m:t>
                          </m:r>
                        </m:den>
                      </m:f>
                    </m:oMath>
                  </m:oMathPara>
                </a14:m>
                <a:endParaRPr lang="en-US" dirty="0">
                  <a:solidFill>
                    <a:schemeClr val="tx1"/>
                  </a:solidFill>
                  <a:latin typeface="+mj-lt"/>
                </a:endParaRPr>
              </a:p>
            </p:txBody>
          </p:sp>
        </mc:Choice>
        <mc:Fallback>
          <p:sp>
            <p:nvSpPr>
              <p:cNvPr id="29" name="Content Placeholder 28">
                <a:extLst>
                  <a:ext uri="{FF2B5EF4-FFF2-40B4-BE49-F238E27FC236}">
                    <a16:creationId xmlns:a16="http://schemas.microsoft.com/office/drawing/2014/main" id="{B0492196-0C0A-44D2-8108-2EBB02A681CB}"/>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3"/>
                <a:stretch>
                  <a:fillRect l="-2265"/>
                </a:stretch>
              </a:blipFill>
            </p:spPr>
            <p:txBody>
              <a:bodyPr/>
              <a:lstStyle/>
              <a:p>
                <a:r>
                  <a:rPr lang="en-US">
                    <a:noFill/>
                  </a:rPr>
                  <a:t> </a:t>
                </a:r>
              </a:p>
            </p:txBody>
          </p:sp>
        </mc:Fallback>
      </mc:AlternateContent>
      <p:pic>
        <p:nvPicPr>
          <p:cNvPr id="5" name="Content Placeholder 4" descr="The white-tailed eagle">
            <a:extLst>
              <a:ext uri="{FF2B5EF4-FFF2-40B4-BE49-F238E27FC236}">
                <a16:creationId xmlns:a16="http://schemas.microsoft.com/office/drawing/2014/main" id="{59FB3AB9-9181-4BDE-9290-9DAAB6CDABFE}"/>
              </a:ext>
            </a:extLst>
          </p:cNvPr>
          <p:cNvPicPr>
            <a:picLocks noChangeAspect="1"/>
          </p:cNvPicPr>
          <p:nvPr/>
        </p:nvPicPr>
        <p:blipFill rotWithShape="1">
          <a:blip r:embed="rId4"/>
          <a:srcRect l="20584" r="-1" b="-1"/>
          <a:stretch/>
        </p:blipFill>
        <p:spPr>
          <a:xfrm>
            <a:off x="6197600" y="1600201"/>
            <a:ext cx="5384800" cy="4525963"/>
          </a:xfrm>
          <a:prstGeom prst="rect">
            <a:avLst/>
          </a:prstGeom>
          <a:noFill/>
        </p:spPr>
      </p:pic>
      <p:sp>
        <p:nvSpPr>
          <p:cNvPr id="34" name="Slide Number Placeholder 4">
            <a:extLst>
              <a:ext uri="{FF2B5EF4-FFF2-40B4-BE49-F238E27FC236}">
                <a16:creationId xmlns:a16="http://schemas.microsoft.com/office/drawing/2014/main" id="{D492C954-45DD-407D-AC15-FF595AEC4B9A}"/>
              </a:ext>
            </a:extLst>
          </p:cNvPr>
          <p:cNvSpPr>
            <a:spLocks noGrp="1"/>
          </p:cNvSpPr>
          <p:nvPr>
            <p:ph type="sldNum" sz="quarter" idx="12"/>
          </p:nvPr>
        </p:nvSpPr>
        <p:spPr>
          <a:xfrm>
            <a:off x="10363200" y="6629400"/>
            <a:ext cx="1219200" cy="228600"/>
          </a:xfrm>
        </p:spPr>
        <p:txBody>
          <a:bodyPr/>
          <a:lstStyle/>
          <a:p>
            <a:pPr>
              <a:spcAft>
                <a:spcPts val="600"/>
              </a:spcAft>
            </a:pPr>
            <a:fld id="{13D62B89-4EDD-4BD0-96AE-17C8BA44C6D5}" type="slidenum">
              <a:rPr lang="en-US" smtClean="0"/>
              <a:pPr>
                <a:spcAft>
                  <a:spcPts val="600"/>
                </a:spcAft>
              </a:pPr>
              <a:t>26</a:t>
            </a:fld>
            <a:endParaRPr lang="en-US"/>
          </a:p>
        </p:txBody>
      </p:sp>
      <p:sp>
        <p:nvSpPr>
          <p:cNvPr id="6" name="Slide Number Placeholder 5" hidden="1">
            <a:extLst>
              <a:ext uri="{FF2B5EF4-FFF2-40B4-BE49-F238E27FC236}">
                <a16:creationId xmlns:a16="http://schemas.microsoft.com/office/drawing/2014/main" id="{6370C5A2-8654-4B4E-A5C9-7EE3B4A1A914}"/>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26</a:t>
            </a:fld>
            <a:endParaRPr lang="en-US"/>
          </a:p>
        </p:txBody>
      </p:sp>
      <p:sp>
        <p:nvSpPr>
          <p:cNvPr id="3" name="TextBox 2">
            <a:extLst>
              <a:ext uri="{FF2B5EF4-FFF2-40B4-BE49-F238E27FC236}">
                <a16:creationId xmlns:a16="http://schemas.microsoft.com/office/drawing/2014/main" id="{F7343712-8F6C-4989-B7D4-A4BD55BE4402}"/>
              </a:ext>
            </a:extLst>
          </p:cNvPr>
          <p:cNvSpPr txBox="1"/>
          <p:nvPr/>
        </p:nvSpPr>
        <p:spPr>
          <a:xfrm>
            <a:off x="1333500" y="6398695"/>
            <a:ext cx="10350500" cy="369332"/>
          </a:xfrm>
          <a:prstGeom prst="rect">
            <a:avLst/>
          </a:prstGeom>
          <a:noFill/>
        </p:spPr>
        <p:txBody>
          <a:bodyPr wrap="square" rtlCol="0">
            <a:spAutoFit/>
          </a:bodyPr>
          <a:lstStyle/>
          <a:p>
            <a:r>
              <a:rPr lang="en-US" dirty="0"/>
              <a:t>Yoon et al, 2018</a:t>
            </a:r>
          </a:p>
        </p:txBody>
      </p:sp>
    </p:spTree>
    <p:extLst>
      <p:ext uri="{BB962C8B-B14F-4D97-AF65-F5344CB8AC3E}">
        <p14:creationId xmlns:p14="http://schemas.microsoft.com/office/powerpoint/2010/main" val="1123795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F0ED-1C9D-457E-9969-8B7BE9658EBA}"/>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Generalized MVT</a:t>
            </a:r>
          </a:p>
        </p:txBody>
      </p:sp>
      <mc:AlternateContent xmlns:mc="http://schemas.openxmlformats.org/markup-compatibility/2006">
        <mc:Choice xmlns:a14="http://schemas.microsoft.com/office/drawing/2010/main" Requires="a14">
          <p:sp>
            <p:nvSpPr>
              <p:cNvPr id="29" name="Content Placeholder 28">
                <a:extLst>
                  <a:ext uri="{FF2B5EF4-FFF2-40B4-BE49-F238E27FC236}">
                    <a16:creationId xmlns:a16="http://schemas.microsoft.com/office/drawing/2014/main" id="{B0492196-0C0A-44D2-8108-2EBB02A681CB}"/>
                  </a:ext>
                </a:extLst>
              </p:cNvPr>
              <p:cNvSpPr>
                <a:spLocks noGrp="1"/>
              </p:cNvSpPr>
              <p:nvPr>
                <p:ph sz="half" idx="1"/>
              </p:nvPr>
            </p:nvSpPr>
            <p:spPr>
              <a:xfrm>
                <a:off x="609600" y="1600201"/>
                <a:ext cx="5384800" cy="4525963"/>
              </a:xfrm>
            </p:spPr>
            <p:txBody>
              <a:bodyPr>
                <a:normAutofit/>
              </a:bodyPr>
              <a:lstStyle/>
              <a:p>
                <a:pPr marL="0" indent="0">
                  <a:buNone/>
                </a:pPr>
                <a:endParaRPr lang="en-US" dirty="0"/>
              </a:p>
              <a:p>
                <a:pPr marL="0" indent="0">
                  <a:buNone/>
                </a:pPr>
                <a:r>
                  <a:rPr lang="en-US" dirty="0">
                    <a:latin typeface="+mj-lt"/>
                  </a:rPr>
                  <a:t>Travel duration or vigor is also chosen to optimize the global capture rate</a:t>
                </a:r>
              </a:p>
              <a:p>
                <a:pPr marL="0" indent="0">
                  <a:buNone/>
                </a:pPr>
                <a:endParaRPr lang="en-US" dirty="0">
                  <a:latin typeface="+mj-lt"/>
                </a:endParaRPr>
              </a:p>
              <a:p>
                <a:pPr marL="0" indent="0">
                  <a:buNone/>
                </a:pPr>
                <a:endParaRPr lang="en-US" i="1" dirty="0">
                  <a:solidFill>
                    <a:schemeClr val="tx1"/>
                  </a:solidFill>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r>
                        <a:rPr lang="en-US" i="1">
                          <a:solidFill>
                            <a:schemeClr val="tx1"/>
                          </a:solidFill>
                          <a:latin typeface="Cambria Math" panose="02040503050406030204" pitchFamily="18" charset="0"/>
                        </a:rPr>
                        <m:t>= </m:t>
                      </m:r>
                      <m:f>
                        <m:fPr>
                          <m:ctrlPr>
                            <a:rPr lang="en-US" i="1">
                              <a:solidFill>
                                <a:schemeClr val="tx1"/>
                              </a:solidFill>
                              <a:latin typeface="Cambria Math" panose="02040503050406030204" pitchFamily="18" charset="0"/>
                            </a:rPr>
                          </m:ctrlPr>
                        </m:fPr>
                        <m:num>
                          <m:nary>
                            <m:naryPr>
                              <m:chr m:val="∑"/>
                              <m:supHide m:val="on"/>
                              <m:ctrlPr>
                                <a:rPr lang="en-US" i="1">
                                  <a:solidFill>
                                    <a:schemeClr val="tx1"/>
                                  </a:solidFill>
                                  <a:latin typeface="Cambria Math" panose="02040503050406030204" pitchFamily="18" charset="0"/>
                                </a:rPr>
                              </m:ctrlPr>
                            </m:naryPr>
                            <m:sub>
                              <m:r>
                                <m:rPr>
                                  <m:brk m:alnAt="7"/>
                                </m:rPr>
                                <a:rPr lang="en-US" i="1">
                                  <a:solidFill>
                                    <a:schemeClr val="tx1"/>
                                  </a:solidFill>
                                  <a:latin typeface="Cambria Math" panose="02040503050406030204" pitchFamily="18" charset="0"/>
                                </a:rPr>
                                <m:t>𝑛</m:t>
                              </m:r>
                            </m:sub>
                            <m:sup/>
                            <m:e>
                              <m:r>
                                <a:rPr lang="en-US" b="0"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𝑐</m:t>
                              </m:r>
                              <m:r>
                                <a:rPr lang="en-US" b="0" i="1" smtClean="0">
                                  <a:solidFill>
                                    <a:schemeClr val="tx1"/>
                                  </a:solidFill>
                                  <a:latin typeface="Cambria Math" panose="02040503050406030204" pitchFamily="18" charset="0"/>
                                </a:rPr>
                                <m:t>)</m:t>
                              </m:r>
                            </m:e>
                          </m:nary>
                        </m:num>
                        <m:den>
                          <m:nary>
                            <m:naryPr>
                              <m:chr m:val="∑"/>
                              <m:supHide m:val="on"/>
                              <m:ctrlPr>
                                <a:rPr lang="en-US" i="1">
                                  <a:solidFill>
                                    <a:schemeClr val="tx1"/>
                                  </a:solidFill>
                                  <a:latin typeface="Cambria Math" panose="02040503050406030204" pitchFamily="18" charset="0"/>
                                </a:rPr>
                              </m:ctrlPr>
                            </m:naryPr>
                            <m:sub>
                              <m:r>
                                <m:rPr>
                                  <m:brk m:alnAt="7"/>
                                </m:rPr>
                                <a:rPr lang="en-US" i="1">
                                  <a:solidFill>
                                    <a:schemeClr val="tx1"/>
                                  </a:solidFill>
                                  <a:latin typeface="Cambria Math" panose="02040503050406030204" pitchFamily="18" charset="0"/>
                                </a:rPr>
                                <m:t>𝑛</m:t>
                              </m:r>
                            </m:sub>
                            <m:sup/>
                            <m:e>
                              <m:r>
                                <a:rPr lang="en-US" b="0" i="1" smtClean="0">
                                  <a:solidFill>
                                    <a:schemeClr val="tx1"/>
                                  </a:solidFill>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𝑚</m:t>
                                  </m:r>
                                </m:sub>
                              </m:sSub>
                              <m:r>
                                <a:rPr lang="en-US" b="0" i="1" smtClean="0">
                                  <a:solidFill>
                                    <a:schemeClr val="tx1"/>
                                  </a:solidFill>
                                  <a:latin typeface="Cambria Math" panose="02040503050406030204" pitchFamily="18" charset="0"/>
                                </a:rPr>
                                <m:t>)</m:t>
                              </m:r>
                            </m:e>
                          </m:nary>
                        </m:den>
                      </m:f>
                    </m:oMath>
                  </m:oMathPara>
                </a14:m>
                <a:endParaRPr lang="en-US" dirty="0"/>
              </a:p>
            </p:txBody>
          </p:sp>
        </mc:Choice>
        <mc:Fallback>
          <p:sp>
            <p:nvSpPr>
              <p:cNvPr id="29" name="Content Placeholder 28">
                <a:extLst>
                  <a:ext uri="{FF2B5EF4-FFF2-40B4-BE49-F238E27FC236}">
                    <a16:creationId xmlns:a16="http://schemas.microsoft.com/office/drawing/2014/main" id="{B0492196-0C0A-44D2-8108-2EBB02A681CB}"/>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3"/>
                <a:stretch>
                  <a:fillRect l="-2265"/>
                </a:stretch>
              </a:blipFill>
            </p:spPr>
            <p:txBody>
              <a:bodyPr/>
              <a:lstStyle/>
              <a:p>
                <a:r>
                  <a:rPr lang="en-US">
                    <a:noFill/>
                  </a:rPr>
                  <a:t> </a:t>
                </a:r>
              </a:p>
            </p:txBody>
          </p:sp>
        </mc:Fallback>
      </mc:AlternateContent>
      <p:pic>
        <p:nvPicPr>
          <p:cNvPr id="5" name="Content Placeholder 4" descr="The white-tailed eagle">
            <a:extLst>
              <a:ext uri="{FF2B5EF4-FFF2-40B4-BE49-F238E27FC236}">
                <a16:creationId xmlns:a16="http://schemas.microsoft.com/office/drawing/2014/main" id="{59FB3AB9-9181-4BDE-9290-9DAAB6CDABFE}"/>
              </a:ext>
            </a:extLst>
          </p:cNvPr>
          <p:cNvPicPr>
            <a:picLocks noChangeAspect="1"/>
          </p:cNvPicPr>
          <p:nvPr/>
        </p:nvPicPr>
        <p:blipFill rotWithShape="1">
          <a:blip r:embed="rId4"/>
          <a:srcRect l="20584" r="-1" b="-1"/>
          <a:stretch/>
        </p:blipFill>
        <p:spPr>
          <a:xfrm>
            <a:off x="6197600" y="1600201"/>
            <a:ext cx="5384800" cy="4525963"/>
          </a:xfrm>
          <a:prstGeom prst="rect">
            <a:avLst/>
          </a:prstGeom>
          <a:noFill/>
        </p:spPr>
      </p:pic>
      <p:sp>
        <p:nvSpPr>
          <p:cNvPr id="34" name="Slide Number Placeholder 4">
            <a:extLst>
              <a:ext uri="{FF2B5EF4-FFF2-40B4-BE49-F238E27FC236}">
                <a16:creationId xmlns:a16="http://schemas.microsoft.com/office/drawing/2014/main" id="{D492C954-45DD-407D-AC15-FF595AEC4B9A}"/>
              </a:ext>
            </a:extLst>
          </p:cNvPr>
          <p:cNvSpPr>
            <a:spLocks noGrp="1"/>
          </p:cNvSpPr>
          <p:nvPr>
            <p:ph type="sldNum" sz="quarter" idx="12"/>
          </p:nvPr>
        </p:nvSpPr>
        <p:spPr>
          <a:xfrm>
            <a:off x="10363200" y="6629400"/>
            <a:ext cx="1219200" cy="228600"/>
          </a:xfrm>
        </p:spPr>
        <p:txBody>
          <a:bodyPr/>
          <a:lstStyle/>
          <a:p>
            <a:pPr>
              <a:spcAft>
                <a:spcPts val="600"/>
              </a:spcAft>
            </a:pPr>
            <a:fld id="{13D62B89-4EDD-4BD0-96AE-17C8BA44C6D5}" type="slidenum">
              <a:rPr lang="en-US" smtClean="0"/>
              <a:pPr>
                <a:spcAft>
                  <a:spcPts val="600"/>
                </a:spcAft>
              </a:pPr>
              <a:t>27</a:t>
            </a:fld>
            <a:endParaRPr lang="en-US"/>
          </a:p>
        </p:txBody>
      </p:sp>
      <p:sp>
        <p:nvSpPr>
          <p:cNvPr id="6" name="Slide Number Placeholder 5" hidden="1">
            <a:extLst>
              <a:ext uri="{FF2B5EF4-FFF2-40B4-BE49-F238E27FC236}">
                <a16:creationId xmlns:a16="http://schemas.microsoft.com/office/drawing/2014/main" id="{6370C5A2-8654-4B4E-A5C9-7EE3B4A1A914}"/>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27</a:t>
            </a:fld>
            <a:endParaRPr lang="en-US"/>
          </a:p>
        </p:txBody>
      </p:sp>
      <p:sp>
        <p:nvSpPr>
          <p:cNvPr id="3" name="TextBox 2">
            <a:extLst>
              <a:ext uri="{FF2B5EF4-FFF2-40B4-BE49-F238E27FC236}">
                <a16:creationId xmlns:a16="http://schemas.microsoft.com/office/drawing/2014/main" id="{478C5066-1B27-43BA-87A8-35FC4506C451}"/>
              </a:ext>
            </a:extLst>
          </p:cNvPr>
          <p:cNvSpPr txBox="1"/>
          <p:nvPr/>
        </p:nvSpPr>
        <p:spPr>
          <a:xfrm>
            <a:off x="1333500" y="6398695"/>
            <a:ext cx="10350500" cy="369332"/>
          </a:xfrm>
          <a:prstGeom prst="rect">
            <a:avLst/>
          </a:prstGeom>
          <a:noFill/>
        </p:spPr>
        <p:txBody>
          <a:bodyPr wrap="square" rtlCol="0">
            <a:spAutoFit/>
          </a:bodyPr>
          <a:lstStyle/>
          <a:p>
            <a:r>
              <a:rPr lang="en-US" dirty="0"/>
              <a:t>Yoon et al, 2018</a:t>
            </a:r>
          </a:p>
        </p:txBody>
      </p:sp>
    </p:spTree>
    <p:extLst>
      <p:ext uri="{BB962C8B-B14F-4D97-AF65-F5344CB8AC3E}">
        <p14:creationId xmlns:p14="http://schemas.microsoft.com/office/powerpoint/2010/main" val="2246300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F0ED-1C9D-457E-9969-8B7BE9658EBA}"/>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Generalized MVT</a:t>
            </a:r>
          </a:p>
        </p:txBody>
      </p:sp>
      <mc:AlternateContent xmlns:mc="http://schemas.openxmlformats.org/markup-compatibility/2006">
        <mc:Choice xmlns:a14="http://schemas.microsoft.com/office/drawing/2010/main" Requires="a14">
          <p:sp>
            <p:nvSpPr>
              <p:cNvPr id="29" name="Content Placeholder 28">
                <a:extLst>
                  <a:ext uri="{FF2B5EF4-FFF2-40B4-BE49-F238E27FC236}">
                    <a16:creationId xmlns:a16="http://schemas.microsoft.com/office/drawing/2014/main" id="{B0492196-0C0A-44D2-8108-2EBB02A681CB}"/>
                  </a:ext>
                </a:extLst>
              </p:cNvPr>
              <p:cNvSpPr>
                <a:spLocks noGrp="1"/>
              </p:cNvSpPr>
              <p:nvPr>
                <p:ph sz="half" idx="1"/>
              </p:nvPr>
            </p:nvSpPr>
            <p:spPr>
              <a:xfrm>
                <a:off x="609600" y="1600201"/>
                <a:ext cx="5384800" cy="4525963"/>
              </a:xfrm>
            </p:spPr>
            <p:txBody>
              <a:bodyPr>
                <a:normAutofit/>
              </a:bodyPr>
              <a:lstStyle/>
              <a:p>
                <a:pPr marL="0" indent="0">
                  <a:buNone/>
                </a:pPr>
                <a:endParaRPr lang="en-US" dirty="0"/>
              </a:p>
              <a:p>
                <a:pPr marL="0" indent="0">
                  <a:buNone/>
                </a:pPr>
                <a:r>
                  <a:rPr lang="en-US" dirty="0">
                    <a:latin typeface="+mj-lt"/>
                  </a:rPr>
                  <a:t>Travel duration or vigor is also chosen to optimize the global capture rate</a:t>
                </a:r>
              </a:p>
              <a:p>
                <a:pPr marL="0" indent="0">
                  <a:buNone/>
                </a:pPr>
                <a:endParaRPr lang="en-US" dirty="0">
                  <a:latin typeface="+mj-lt"/>
                </a:endParaRPr>
              </a:p>
              <a:p>
                <a:pPr marL="0" indent="0">
                  <a:buNone/>
                </a:pPr>
                <a:endParaRPr lang="en-US" i="1" dirty="0">
                  <a:solidFill>
                    <a:schemeClr val="tx1"/>
                  </a:solidFill>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r>
                        <a:rPr lang="en-US" i="1">
                          <a:solidFill>
                            <a:schemeClr val="tx1"/>
                          </a:solidFill>
                          <a:latin typeface="Cambria Math" panose="02040503050406030204" pitchFamily="18" charset="0"/>
                        </a:rPr>
                        <m:t>= </m:t>
                      </m:r>
                      <m:f>
                        <m:fPr>
                          <m:ctrlPr>
                            <a:rPr lang="en-US" i="1">
                              <a:solidFill>
                                <a:schemeClr val="tx1"/>
                              </a:solidFill>
                              <a:latin typeface="Cambria Math" panose="02040503050406030204" pitchFamily="18" charset="0"/>
                            </a:rPr>
                          </m:ctrlPr>
                        </m:fPr>
                        <m:num>
                          <m:nary>
                            <m:naryPr>
                              <m:chr m:val="∑"/>
                              <m:supHide m:val="on"/>
                              <m:ctrlPr>
                                <a:rPr lang="en-US" i="1">
                                  <a:solidFill>
                                    <a:schemeClr val="tx1"/>
                                  </a:solidFill>
                                  <a:latin typeface="Cambria Math" panose="02040503050406030204" pitchFamily="18" charset="0"/>
                                </a:rPr>
                              </m:ctrlPr>
                            </m:naryPr>
                            <m:sub>
                              <m:r>
                                <m:rPr>
                                  <m:brk m:alnAt="7"/>
                                </m:rPr>
                                <a:rPr lang="en-US" i="1">
                                  <a:solidFill>
                                    <a:schemeClr val="tx1"/>
                                  </a:solidFill>
                                  <a:latin typeface="Cambria Math" panose="02040503050406030204" pitchFamily="18" charset="0"/>
                                </a:rPr>
                                <m:t>𝑛</m:t>
                              </m:r>
                            </m:sub>
                            <m:sup/>
                            <m:e>
                              <m:r>
                                <a:rPr lang="en-US" b="0"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e>
                              </m:d>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𝑢</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𝑚</m:t>
                                      </m:r>
                                    </m:sub>
                                  </m:sSub>
                                </m:e>
                              </m:d>
                              <m:r>
                                <a:rPr lang="en-US" b="0" i="1" smtClean="0">
                                  <a:solidFill>
                                    <a:schemeClr val="tx1"/>
                                  </a:solidFill>
                                  <a:latin typeface="Cambria Math" panose="02040503050406030204" pitchFamily="18" charset="0"/>
                                </a:rPr>
                                <m:t>)</m:t>
                              </m:r>
                            </m:e>
                          </m:nary>
                        </m:num>
                        <m:den>
                          <m:nary>
                            <m:naryPr>
                              <m:chr m:val="∑"/>
                              <m:supHide m:val="on"/>
                              <m:ctrlPr>
                                <a:rPr lang="en-US" i="1">
                                  <a:solidFill>
                                    <a:schemeClr val="tx1"/>
                                  </a:solidFill>
                                  <a:latin typeface="Cambria Math" panose="02040503050406030204" pitchFamily="18" charset="0"/>
                                </a:rPr>
                              </m:ctrlPr>
                            </m:naryPr>
                            <m:sub>
                              <m:r>
                                <m:rPr>
                                  <m:brk m:alnAt="7"/>
                                </m:rPr>
                                <a:rPr lang="en-US" i="1">
                                  <a:solidFill>
                                    <a:schemeClr val="tx1"/>
                                  </a:solidFill>
                                  <a:latin typeface="Cambria Math" panose="02040503050406030204" pitchFamily="18" charset="0"/>
                                </a:rPr>
                                <m:t>𝑛</m:t>
                              </m:r>
                            </m:sub>
                            <m:sup/>
                            <m:e>
                              <m:r>
                                <a:rPr lang="en-US" b="0" i="1" smtClean="0">
                                  <a:solidFill>
                                    <a:schemeClr val="tx1"/>
                                  </a:solidFill>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r>
                                <a:rPr lang="en-US" i="1">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𝑚</m:t>
                                  </m:r>
                                </m:sub>
                              </m:sSub>
                              <m:r>
                                <a:rPr lang="en-US" b="0" i="1" smtClean="0">
                                  <a:solidFill>
                                    <a:schemeClr val="tx1"/>
                                  </a:solidFill>
                                  <a:latin typeface="Cambria Math" panose="02040503050406030204" pitchFamily="18" charset="0"/>
                                </a:rPr>
                                <m:t>)</m:t>
                              </m:r>
                            </m:e>
                          </m:nary>
                        </m:den>
                      </m:f>
                    </m:oMath>
                  </m:oMathPara>
                </a14:m>
                <a:endParaRPr lang="en-US" dirty="0"/>
              </a:p>
            </p:txBody>
          </p:sp>
        </mc:Choice>
        <mc:Fallback>
          <p:sp>
            <p:nvSpPr>
              <p:cNvPr id="29" name="Content Placeholder 28">
                <a:extLst>
                  <a:ext uri="{FF2B5EF4-FFF2-40B4-BE49-F238E27FC236}">
                    <a16:creationId xmlns:a16="http://schemas.microsoft.com/office/drawing/2014/main" id="{B0492196-0C0A-44D2-8108-2EBB02A681CB}"/>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3"/>
                <a:stretch>
                  <a:fillRect l="-2265"/>
                </a:stretch>
              </a:blipFill>
            </p:spPr>
            <p:txBody>
              <a:bodyPr/>
              <a:lstStyle/>
              <a:p>
                <a:r>
                  <a:rPr lang="en-US">
                    <a:noFill/>
                  </a:rPr>
                  <a:t> </a:t>
                </a:r>
              </a:p>
            </p:txBody>
          </p:sp>
        </mc:Fallback>
      </mc:AlternateContent>
      <p:pic>
        <p:nvPicPr>
          <p:cNvPr id="5" name="Content Placeholder 4" descr="The white-tailed eagle">
            <a:extLst>
              <a:ext uri="{FF2B5EF4-FFF2-40B4-BE49-F238E27FC236}">
                <a16:creationId xmlns:a16="http://schemas.microsoft.com/office/drawing/2014/main" id="{59FB3AB9-9181-4BDE-9290-9DAAB6CDABFE}"/>
              </a:ext>
            </a:extLst>
          </p:cNvPr>
          <p:cNvPicPr>
            <a:picLocks noChangeAspect="1"/>
          </p:cNvPicPr>
          <p:nvPr/>
        </p:nvPicPr>
        <p:blipFill rotWithShape="1">
          <a:blip r:embed="rId4"/>
          <a:srcRect l="20584" r="-1" b="-1"/>
          <a:stretch/>
        </p:blipFill>
        <p:spPr>
          <a:xfrm>
            <a:off x="6197600" y="1600201"/>
            <a:ext cx="5384800" cy="4525963"/>
          </a:xfrm>
          <a:prstGeom prst="rect">
            <a:avLst/>
          </a:prstGeom>
          <a:noFill/>
        </p:spPr>
      </p:pic>
      <p:sp>
        <p:nvSpPr>
          <p:cNvPr id="34" name="Slide Number Placeholder 4">
            <a:extLst>
              <a:ext uri="{FF2B5EF4-FFF2-40B4-BE49-F238E27FC236}">
                <a16:creationId xmlns:a16="http://schemas.microsoft.com/office/drawing/2014/main" id="{D492C954-45DD-407D-AC15-FF595AEC4B9A}"/>
              </a:ext>
            </a:extLst>
          </p:cNvPr>
          <p:cNvSpPr>
            <a:spLocks noGrp="1"/>
          </p:cNvSpPr>
          <p:nvPr>
            <p:ph type="sldNum" sz="quarter" idx="12"/>
          </p:nvPr>
        </p:nvSpPr>
        <p:spPr>
          <a:xfrm>
            <a:off x="10363200" y="6629400"/>
            <a:ext cx="1219200" cy="228600"/>
          </a:xfrm>
        </p:spPr>
        <p:txBody>
          <a:bodyPr/>
          <a:lstStyle/>
          <a:p>
            <a:pPr>
              <a:spcAft>
                <a:spcPts val="600"/>
              </a:spcAft>
            </a:pPr>
            <a:fld id="{13D62B89-4EDD-4BD0-96AE-17C8BA44C6D5}" type="slidenum">
              <a:rPr lang="en-US" smtClean="0"/>
              <a:pPr>
                <a:spcAft>
                  <a:spcPts val="600"/>
                </a:spcAft>
              </a:pPr>
              <a:t>28</a:t>
            </a:fld>
            <a:endParaRPr lang="en-US"/>
          </a:p>
        </p:txBody>
      </p:sp>
      <p:sp>
        <p:nvSpPr>
          <p:cNvPr id="6" name="Slide Number Placeholder 5" hidden="1">
            <a:extLst>
              <a:ext uri="{FF2B5EF4-FFF2-40B4-BE49-F238E27FC236}">
                <a16:creationId xmlns:a16="http://schemas.microsoft.com/office/drawing/2014/main" id="{6370C5A2-8654-4B4E-A5C9-7EE3B4A1A914}"/>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28</a:t>
            </a:fld>
            <a:endParaRPr lang="en-US"/>
          </a:p>
        </p:txBody>
      </p:sp>
      <p:sp>
        <p:nvSpPr>
          <p:cNvPr id="3" name="TextBox 2">
            <a:extLst>
              <a:ext uri="{FF2B5EF4-FFF2-40B4-BE49-F238E27FC236}">
                <a16:creationId xmlns:a16="http://schemas.microsoft.com/office/drawing/2014/main" id="{261D4CA9-1B65-460C-9D19-9140CE5248AD}"/>
              </a:ext>
            </a:extLst>
          </p:cNvPr>
          <p:cNvSpPr txBox="1"/>
          <p:nvPr/>
        </p:nvSpPr>
        <p:spPr>
          <a:xfrm>
            <a:off x="1333500" y="6398695"/>
            <a:ext cx="10350500" cy="369332"/>
          </a:xfrm>
          <a:prstGeom prst="rect">
            <a:avLst/>
          </a:prstGeom>
          <a:noFill/>
        </p:spPr>
        <p:txBody>
          <a:bodyPr wrap="square" rtlCol="0">
            <a:spAutoFit/>
          </a:bodyPr>
          <a:lstStyle/>
          <a:p>
            <a:r>
              <a:rPr lang="en-US" dirty="0"/>
              <a:t>Yoon et al, 2018</a:t>
            </a:r>
          </a:p>
        </p:txBody>
      </p:sp>
    </p:spTree>
    <p:extLst>
      <p:ext uri="{BB962C8B-B14F-4D97-AF65-F5344CB8AC3E}">
        <p14:creationId xmlns:p14="http://schemas.microsoft.com/office/powerpoint/2010/main" val="1688130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F0423B-5DCE-4EF2-8004-DC6A7F640442}"/>
              </a:ext>
            </a:extLst>
          </p:cNvPr>
          <p:cNvSpPr/>
          <p:nvPr/>
        </p:nvSpPr>
        <p:spPr>
          <a:xfrm>
            <a:off x="6388101" y="1600201"/>
            <a:ext cx="5194300" cy="4525963"/>
          </a:xfrm>
          <a:prstGeom prst="roundRect">
            <a:avLst>
              <a:gd name="adj" fmla="val 5833"/>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E3F0ED-1C9D-457E-9969-8B7BE9658EBA}"/>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Generalized MVT: How fast to move on?</a:t>
            </a:r>
          </a:p>
        </p:txBody>
      </p:sp>
      <p:sp>
        <p:nvSpPr>
          <p:cNvPr id="6" name="Slide Number Placeholder 5" hidden="1">
            <a:extLst>
              <a:ext uri="{FF2B5EF4-FFF2-40B4-BE49-F238E27FC236}">
                <a16:creationId xmlns:a16="http://schemas.microsoft.com/office/drawing/2014/main" id="{6370C5A2-8654-4B4E-A5C9-7EE3B4A1A914}"/>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29</a:t>
            </a:fld>
            <a:endParaRPr lang="en-US"/>
          </a:p>
        </p:txBody>
      </p:sp>
      <mc:AlternateContent xmlns:mc="http://schemas.openxmlformats.org/markup-compatibility/2006">
        <mc:Choice xmlns:a14="http://schemas.microsoft.com/office/drawing/2010/main" Requires="a14">
          <p:sp>
            <p:nvSpPr>
              <p:cNvPr id="10" name="Content Placeholder 28">
                <a:extLst>
                  <a:ext uri="{FF2B5EF4-FFF2-40B4-BE49-F238E27FC236}">
                    <a16:creationId xmlns:a16="http://schemas.microsoft.com/office/drawing/2014/main" id="{0C4DB92E-711C-4123-B03D-2397E98E2FA3}"/>
                  </a:ext>
                </a:extLst>
              </p:cNvPr>
              <p:cNvSpPr>
                <a:spLocks noGrp="1"/>
              </p:cNvSpPr>
              <p:nvPr>
                <p:ph sz="half" idx="1"/>
              </p:nvPr>
            </p:nvSpPr>
            <p:spPr>
              <a:xfrm>
                <a:off x="609600" y="1600201"/>
                <a:ext cx="5384800" cy="4525963"/>
              </a:xfrm>
            </p:spPr>
            <p:txBody>
              <a:bodyPr>
                <a:normAutofit/>
              </a:bodyPr>
              <a:lstStyle/>
              <a:p>
                <a:pPr marL="0" indent="0">
                  <a:buNone/>
                </a:pPr>
                <a:r>
                  <a:rPr lang="en-US" dirty="0">
                    <a:latin typeface="+mj-lt"/>
                  </a:rPr>
                  <a:t>Global Capture Rate:</a:t>
                </a: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r>
                        <a:rPr lang="en-US" i="1">
                          <a:latin typeface="Cambria Math" panose="02040503050406030204" pitchFamily="18" charset="0"/>
                        </a:rPr>
                        <m:t>= </m:t>
                      </m:r>
                      <m:f>
                        <m:fPr>
                          <m:ctrlPr>
                            <a:rPr lang="en-US" i="1" smtClean="0">
                              <a:solidFill>
                                <a:schemeClr val="tx1"/>
                              </a:solidFill>
                              <a:latin typeface="Cambria Math" panose="02040503050406030204" pitchFamily="18" charset="0"/>
                            </a:rPr>
                          </m:ctrlPr>
                        </m:fPr>
                        <m:num>
                          <m:nary>
                            <m:naryPr>
                              <m:chr m:val="∑"/>
                              <m:supHide m:val="on"/>
                              <m:ctrlPr>
                                <a:rPr lang="en-US" i="1">
                                  <a:solidFill>
                                    <a:schemeClr val="tx1"/>
                                  </a:solidFill>
                                  <a:latin typeface="Cambria Math" panose="02040503050406030204" pitchFamily="18" charset="0"/>
                                </a:rPr>
                              </m:ctrlPr>
                            </m:naryPr>
                            <m:sub>
                              <m:r>
                                <m:rPr>
                                  <m:brk m:alnAt="7"/>
                                </m:rPr>
                                <a:rPr lang="en-US" i="1">
                                  <a:solidFill>
                                    <a:schemeClr val="tx1"/>
                                  </a:solidFill>
                                  <a:latin typeface="Cambria Math" panose="02040503050406030204" pitchFamily="18" charset="0"/>
                                </a:rPr>
                                <m:t>𝑛</m:t>
                              </m:r>
                            </m:sub>
                            <m:sup/>
                            <m:e>
                              <m:r>
                                <a:rPr lang="en-US" b="0"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e>
                              </m:d>
                              <m:r>
                                <a:rPr lang="en-US" b="0" i="1" smtClean="0">
                                  <a:solidFill>
                                    <a:schemeClr val="tx1"/>
                                  </a:solidFill>
                                  <a:latin typeface="Cambria Math" panose="02040503050406030204" pitchFamily="18" charset="0"/>
                                </a:rPr>
                                <m:t>−</m:t>
                              </m:r>
                              <m:r>
                                <a:rPr lang="en-US" i="1" smtClean="0">
                                  <a:solidFill>
                                    <a:schemeClr val="accent1"/>
                                  </a:solidFill>
                                  <a:latin typeface="Cambria Math" panose="02040503050406030204" pitchFamily="18" charset="0"/>
                                </a:rPr>
                                <m:t>𝑢</m:t>
                              </m:r>
                              <m:d>
                                <m:dPr>
                                  <m:ctrlPr>
                                    <a:rPr lang="en-US" i="1" smtClean="0">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𝑚</m:t>
                                      </m:r>
                                    </m:sub>
                                  </m:sSub>
                                </m:e>
                              </m:d>
                              <m:r>
                                <a:rPr lang="en-US" b="0" i="1" smtClean="0">
                                  <a:solidFill>
                                    <a:schemeClr val="tx1"/>
                                  </a:solidFill>
                                  <a:latin typeface="Cambria Math" panose="02040503050406030204" pitchFamily="18" charset="0"/>
                                </a:rPr>
                                <m:t>)</m:t>
                              </m:r>
                            </m:e>
                          </m:nary>
                        </m:num>
                        <m:den>
                          <m:nary>
                            <m:naryPr>
                              <m:chr m:val="∑"/>
                              <m:supHide m:val="on"/>
                              <m:ctrlPr>
                                <a:rPr lang="en-US" i="1">
                                  <a:solidFill>
                                    <a:schemeClr val="tx1"/>
                                  </a:solidFill>
                                  <a:latin typeface="Cambria Math" panose="02040503050406030204" pitchFamily="18" charset="0"/>
                                </a:rPr>
                              </m:ctrlPr>
                            </m:naryPr>
                            <m:sub>
                              <m:r>
                                <m:rPr>
                                  <m:brk m:alnAt="7"/>
                                </m:rPr>
                                <a:rPr lang="en-US" i="1">
                                  <a:solidFill>
                                    <a:schemeClr val="tx1"/>
                                  </a:solidFill>
                                  <a:latin typeface="Cambria Math" panose="02040503050406030204" pitchFamily="18" charset="0"/>
                                </a:rPr>
                                <m:t>𝑛</m:t>
                              </m:r>
                            </m:sub>
                            <m:sup/>
                            <m:e>
                              <m:r>
                                <a:rPr lang="en-US" b="0" i="1" smtClean="0">
                                  <a:solidFill>
                                    <a:schemeClr val="tx1"/>
                                  </a:solidFill>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r>
                                <a:rPr lang="en-US" i="1">
                                  <a:solidFill>
                                    <a:schemeClr val="tx1"/>
                                  </a:solidFill>
                                  <a:latin typeface="Cambria Math" panose="02040503050406030204" pitchFamily="18" charset="0"/>
                                </a:rPr>
                                <m:t>+</m:t>
                              </m:r>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𝑚</m:t>
                                  </m:r>
                                </m:sub>
                              </m:sSub>
                              <m:r>
                                <a:rPr lang="en-US" b="0" i="1" smtClean="0">
                                  <a:solidFill>
                                    <a:schemeClr val="tx1"/>
                                  </a:solidFill>
                                  <a:latin typeface="Cambria Math" panose="02040503050406030204" pitchFamily="18" charset="0"/>
                                </a:rPr>
                                <m:t>)</m:t>
                              </m:r>
                            </m:e>
                          </m:nary>
                        </m:den>
                      </m:f>
                    </m:oMath>
                  </m:oMathPara>
                </a14:m>
                <a:endParaRPr lang="en-US" dirty="0">
                  <a:latin typeface="+mj-lt"/>
                </a:endParaRPr>
              </a:p>
              <a:p>
                <a:pPr marL="0" indent="0">
                  <a:buNone/>
                </a:pPr>
                <a:endParaRPr lang="en-US" dirty="0">
                  <a:latin typeface="+mj-lt"/>
                </a:endParaRPr>
              </a:p>
              <a:p>
                <a:pPr marL="0" indent="0">
                  <a:buNone/>
                </a:pPr>
                <a14:m>
                  <m:oMath xmlns:m="http://schemas.openxmlformats.org/officeDocument/2006/math">
                    <m:r>
                      <a:rPr lang="en-US" b="0" i="1" smtClean="0">
                        <a:solidFill>
                          <a:schemeClr val="accent1"/>
                        </a:solidFill>
                        <a:latin typeface="Cambria Math" panose="02040503050406030204" pitchFamily="18" charset="0"/>
                      </a:rPr>
                      <m:t>𝑢</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b="0" i="1" smtClean="0">
                                <a:solidFill>
                                  <a:schemeClr val="accent1"/>
                                </a:solidFill>
                                <a:latin typeface="Cambria Math" panose="02040503050406030204" pitchFamily="18" charset="0"/>
                              </a:rPr>
                              <m:t>𝑚</m:t>
                            </m:r>
                          </m:sub>
                        </m:sSub>
                      </m:e>
                    </m:d>
                  </m:oMath>
                </a14:m>
                <a:r>
                  <a:rPr lang="en-US" dirty="0">
                    <a:latin typeface="+mj-lt"/>
                  </a:rPr>
                  <a:t>: Movement Expenditure</a:t>
                </a:r>
              </a:p>
              <a:p>
                <a:pPr marL="0" indent="0">
                  <a:buNone/>
                </a:pPr>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b="0" i="1" smtClean="0">
                            <a:solidFill>
                              <a:schemeClr val="accent1"/>
                            </a:solidFill>
                            <a:latin typeface="Cambria Math" panose="02040503050406030204" pitchFamily="18" charset="0"/>
                          </a:rPr>
                          <m:t>𝑚</m:t>
                        </m:r>
                      </m:sub>
                    </m:sSub>
                  </m:oMath>
                </a14:m>
                <a:r>
                  <a:rPr lang="en-US" dirty="0">
                    <a:latin typeface="+mj-lt"/>
                  </a:rPr>
                  <a:t>: Movement Duration</a:t>
                </a:r>
              </a:p>
              <a:p>
                <a:pPr marL="0" indent="0">
                  <a:buNone/>
                </a:pPr>
                <a:endParaRPr lang="en-US" dirty="0"/>
              </a:p>
            </p:txBody>
          </p:sp>
        </mc:Choice>
        <mc:Fallback>
          <p:sp>
            <p:nvSpPr>
              <p:cNvPr id="10" name="Content Placeholder 28">
                <a:extLst>
                  <a:ext uri="{FF2B5EF4-FFF2-40B4-BE49-F238E27FC236}">
                    <a16:creationId xmlns:a16="http://schemas.microsoft.com/office/drawing/2014/main" id="{0C4DB92E-711C-4123-B03D-2397E98E2FA3}"/>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3"/>
                <a:stretch>
                  <a:fillRect l="-2265" t="-1482"/>
                </a:stretch>
              </a:blipFill>
            </p:spPr>
            <p:txBody>
              <a:bodyPr/>
              <a:lstStyle/>
              <a:p>
                <a:r>
                  <a:rPr lang="en-US">
                    <a:noFill/>
                  </a:rPr>
                  <a:t> </a:t>
                </a:r>
              </a:p>
            </p:txBody>
          </p:sp>
        </mc:Fallback>
      </mc:AlternateContent>
      <p:pic>
        <p:nvPicPr>
          <p:cNvPr id="7" name="Picture 6" descr="A picture containing text&#10;&#10;Description automatically generated">
            <a:extLst>
              <a:ext uri="{FF2B5EF4-FFF2-40B4-BE49-F238E27FC236}">
                <a16:creationId xmlns:a16="http://schemas.microsoft.com/office/drawing/2014/main" id="{FA36BE56-2FAF-4F21-A69B-F91D7075B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7305" y="1769201"/>
            <a:ext cx="3553975" cy="4187961"/>
          </a:xfrm>
          <a:prstGeom prst="rect">
            <a:avLst/>
          </a:prstGeom>
        </p:spPr>
      </p:pic>
      <p:sp>
        <p:nvSpPr>
          <p:cNvPr id="3" name="TextBox 2">
            <a:extLst>
              <a:ext uri="{FF2B5EF4-FFF2-40B4-BE49-F238E27FC236}">
                <a16:creationId xmlns:a16="http://schemas.microsoft.com/office/drawing/2014/main" id="{DDE1E19E-643E-475A-A203-543C22B2ED94}"/>
              </a:ext>
            </a:extLst>
          </p:cNvPr>
          <p:cNvSpPr txBox="1"/>
          <p:nvPr/>
        </p:nvSpPr>
        <p:spPr>
          <a:xfrm>
            <a:off x="1333500" y="6398695"/>
            <a:ext cx="10350500" cy="369332"/>
          </a:xfrm>
          <a:prstGeom prst="rect">
            <a:avLst/>
          </a:prstGeom>
          <a:noFill/>
        </p:spPr>
        <p:txBody>
          <a:bodyPr wrap="square" rtlCol="0">
            <a:spAutoFit/>
          </a:bodyPr>
          <a:lstStyle/>
          <a:p>
            <a:r>
              <a:rPr lang="en-US" dirty="0"/>
              <a:t>Yoon et al, 2018</a:t>
            </a:r>
          </a:p>
        </p:txBody>
      </p:sp>
    </p:spTree>
    <p:extLst>
      <p:ext uri="{BB962C8B-B14F-4D97-AF65-F5344CB8AC3E}">
        <p14:creationId xmlns:p14="http://schemas.microsoft.com/office/powerpoint/2010/main" val="2472625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 name="Picture 1072">
            <a:extLst>
              <a:ext uri="{FF2B5EF4-FFF2-40B4-BE49-F238E27FC236}">
                <a16:creationId xmlns:a16="http://schemas.microsoft.com/office/drawing/2014/main" id="{CC2A095B-4744-4199-BE79-51F3808DB7F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27967" y="2055556"/>
            <a:ext cx="1208735" cy="1522251"/>
          </a:xfrm>
          <a:prstGeom prst="rect">
            <a:avLst/>
          </a:prstGeom>
        </p:spPr>
      </p:pic>
      <p:pic>
        <p:nvPicPr>
          <p:cNvPr id="1070" name="Picture 1069">
            <a:extLst>
              <a:ext uri="{FF2B5EF4-FFF2-40B4-BE49-F238E27FC236}">
                <a16:creationId xmlns:a16="http://schemas.microsoft.com/office/drawing/2014/main" id="{1E1E394E-C143-4BEF-8040-CBB887A0B2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57157" y="2096375"/>
            <a:ext cx="1208735" cy="1522251"/>
          </a:xfrm>
          <a:prstGeom prst="rect">
            <a:avLst/>
          </a:prstGeom>
        </p:spPr>
      </p:pic>
      <p:pic>
        <p:nvPicPr>
          <p:cNvPr id="1068" name="Picture 1067">
            <a:extLst>
              <a:ext uri="{FF2B5EF4-FFF2-40B4-BE49-F238E27FC236}">
                <a16:creationId xmlns:a16="http://schemas.microsoft.com/office/drawing/2014/main" id="{E3F473D9-84BB-4CD9-8FA9-255BFDD0045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87426" y="2127524"/>
            <a:ext cx="1208735" cy="1522251"/>
          </a:xfrm>
          <a:prstGeom prst="rect">
            <a:avLst/>
          </a:prstGeom>
        </p:spPr>
      </p:pic>
      <p:sp>
        <p:nvSpPr>
          <p:cNvPr id="2" name="Title 1"/>
          <p:cNvSpPr>
            <a:spLocks noGrp="1"/>
          </p:cNvSpPr>
          <p:nvPr>
            <p:ph type="title"/>
          </p:nvPr>
        </p:nvSpPr>
        <p:spPr/>
        <p:txBody>
          <a:bodyPr/>
          <a:lstStyle/>
          <a:p>
            <a:r>
              <a:rPr lang="en-US" dirty="0"/>
              <a:t>Apple-picking in an orchard</a:t>
            </a:r>
          </a:p>
        </p:txBody>
      </p:sp>
      <p:pic>
        <p:nvPicPr>
          <p:cNvPr id="27" name="Picture 26" descr="A picture containing candle&#10;&#10;Description automatically generated">
            <a:extLst>
              <a:ext uri="{FF2B5EF4-FFF2-40B4-BE49-F238E27FC236}">
                <a16:creationId xmlns:a16="http://schemas.microsoft.com/office/drawing/2014/main" id="{0621B3FF-5CA8-4CF7-82EF-DE1031502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00262" y="2625212"/>
            <a:ext cx="139739" cy="156105"/>
          </a:xfrm>
          <a:prstGeom prst="rect">
            <a:avLst/>
          </a:prstGeom>
        </p:spPr>
      </p:pic>
      <p:pic>
        <p:nvPicPr>
          <p:cNvPr id="28" name="Picture 27" descr="A picture containing candle&#10;&#10;Description automatically generated">
            <a:extLst>
              <a:ext uri="{FF2B5EF4-FFF2-40B4-BE49-F238E27FC236}">
                <a16:creationId xmlns:a16="http://schemas.microsoft.com/office/drawing/2014/main" id="{A631F958-FA88-406D-994F-7F6C2FE51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22857" y="2561301"/>
            <a:ext cx="139739" cy="156105"/>
          </a:xfrm>
          <a:prstGeom prst="rect">
            <a:avLst/>
          </a:prstGeom>
        </p:spPr>
      </p:pic>
      <p:pic>
        <p:nvPicPr>
          <p:cNvPr id="30" name="Picture 29" descr="A picture containing candle&#10;&#10;Description automatically generated">
            <a:extLst>
              <a:ext uri="{FF2B5EF4-FFF2-40B4-BE49-F238E27FC236}">
                <a16:creationId xmlns:a16="http://schemas.microsoft.com/office/drawing/2014/main" id="{AB5B5977-4C31-4E0E-B7E0-96CDF78169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62596" y="2254452"/>
            <a:ext cx="139739" cy="156105"/>
          </a:xfrm>
          <a:prstGeom prst="rect">
            <a:avLst/>
          </a:prstGeom>
        </p:spPr>
      </p:pic>
      <p:pic>
        <p:nvPicPr>
          <p:cNvPr id="32" name="Picture 31" descr="A picture containing candle&#10;&#10;Description automatically generated">
            <a:extLst>
              <a:ext uri="{FF2B5EF4-FFF2-40B4-BE49-F238E27FC236}">
                <a16:creationId xmlns:a16="http://schemas.microsoft.com/office/drawing/2014/main" id="{A26F2D96-2018-4F5A-B82B-DA57F8AD9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64333" y="2386595"/>
            <a:ext cx="139739" cy="156105"/>
          </a:xfrm>
          <a:prstGeom prst="rect">
            <a:avLst/>
          </a:prstGeom>
        </p:spPr>
      </p:pic>
      <p:pic>
        <p:nvPicPr>
          <p:cNvPr id="34" name="Picture 33" descr="A picture containing candle&#10;&#10;Description automatically generated">
            <a:extLst>
              <a:ext uri="{FF2B5EF4-FFF2-40B4-BE49-F238E27FC236}">
                <a16:creationId xmlns:a16="http://schemas.microsoft.com/office/drawing/2014/main" id="{C854AB14-0336-4FBC-9C3C-DA51F6BA0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542032" y="2660081"/>
            <a:ext cx="139739" cy="156105"/>
          </a:xfrm>
          <a:prstGeom prst="rect">
            <a:avLst/>
          </a:prstGeom>
        </p:spPr>
      </p:pic>
      <p:pic>
        <p:nvPicPr>
          <p:cNvPr id="36" name="Picture 35" descr="A picture containing candle&#10;&#10;Description automatically generated">
            <a:extLst>
              <a:ext uri="{FF2B5EF4-FFF2-40B4-BE49-F238E27FC236}">
                <a16:creationId xmlns:a16="http://schemas.microsoft.com/office/drawing/2014/main" id="{313D1F0B-36FC-49F9-A318-DB57F1577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41894" y="2464647"/>
            <a:ext cx="139739" cy="156105"/>
          </a:xfrm>
          <a:prstGeom prst="rect">
            <a:avLst/>
          </a:prstGeom>
        </p:spPr>
      </p:pic>
      <p:pic>
        <p:nvPicPr>
          <p:cNvPr id="38" name="Picture 37" descr="A picture containing candle&#10;&#10;Description automatically generated">
            <a:extLst>
              <a:ext uri="{FF2B5EF4-FFF2-40B4-BE49-F238E27FC236}">
                <a16:creationId xmlns:a16="http://schemas.microsoft.com/office/drawing/2014/main" id="{7ECF10DC-ACDB-4E4C-9C22-2EB793699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86732" y="2226030"/>
            <a:ext cx="139739" cy="156105"/>
          </a:xfrm>
          <a:prstGeom prst="rect">
            <a:avLst/>
          </a:prstGeom>
        </p:spPr>
      </p:pic>
      <p:pic>
        <p:nvPicPr>
          <p:cNvPr id="40" name="Picture 39" descr="A picture containing candle&#10;&#10;Description automatically generated">
            <a:extLst>
              <a:ext uri="{FF2B5EF4-FFF2-40B4-BE49-F238E27FC236}">
                <a16:creationId xmlns:a16="http://schemas.microsoft.com/office/drawing/2014/main" id="{76E74FA9-3D5E-456B-B98A-92D79EC57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00458" y="2410557"/>
            <a:ext cx="139739" cy="156105"/>
          </a:xfrm>
          <a:prstGeom prst="rect">
            <a:avLst/>
          </a:prstGeom>
        </p:spPr>
      </p:pic>
      <p:pic>
        <p:nvPicPr>
          <p:cNvPr id="42" name="Picture 41" descr="A picture containing candle&#10;&#10;Description automatically generated">
            <a:extLst>
              <a:ext uri="{FF2B5EF4-FFF2-40B4-BE49-F238E27FC236}">
                <a16:creationId xmlns:a16="http://schemas.microsoft.com/office/drawing/2014/main" id="{A04EA0ED-B1F9-49DF-A63B-DAC071BD9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84493" y="2410557"/>
            <a:ext cx="139739" cy="156105"/>
          </a:xfrm>
          <a:prstGeom prst="rect">
            <a:avLst/>
          </a:prstGeom>
        </p:spPr>
      </p:pic>
      <p:pic>
        <p:nvPicPr>
          <p:cNvPr id="44" name="Picture 43" descr="A picture containing candle&#10;&#10;Description automatically generated">
            <a:extLst>
              <a:ext uri="{FF2B5EF4-FFF2-40B4-BE49-F238E27FC236}">
                <a16:creationId xmlns:a16="http://schemas.microsoft.com/office/drawing/2014/main" id="{F9B547D5-333E-40C3-AA92-EED708C85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62800" y="2304082"/>
            <a:ext cx="139739" cy="156105"/>
          </a:xfrm>
          <a:prstGeom prst="rect">
            <a:avLst/>
          </a:prstGeom>
        </p:spPr>
      </p:pic>
      <p:pic>
        <p:nvPicPr>
          <p:cNvPr id="46" name="Picture 45" descr="A picture containing candle&#10;&#10;Description automatically generated">
            <a:extLst>
              <a:ext uri="{FF2B5EF4-FFF2-40B4-BE49-F238E27FC236}">
                <a16:creationId xmlns:a16="http://schemas.microsoft.com/office/drawing/2014/main" id="{6F8C60EF-D60E-4602-AE21-5819B9987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23157" y="2582120"/>
            <a:ext cx="139739" cy="156105"/>
          </a:xfrm>
          <a:prstGeom prst="rect">
            <a:avLst/>
          </a:prstGeom>
        </p:spPr>
      </p:pic>
      <p:pic>
        <p:nvPicPr>
          <p:cNvPr id="48" name="Picture 47" descr="A picture containing candle&#10;&#10;Description automatically generated">
            <a:extLst>
              <a:ext uri="{FF2B5EF4-FFF2-40B4-BE49-F238E27FC236}">
                <a16:creationId xmlns:a16="http://schemas.microsoft.com/office/drawing/2014/main" id="{AE98ADEC-629F-451A-9452-5D5D487A8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62896" y="2275271"/>
            <a:ext cx="139739" cy="156105"/>
          </a:xfrm>
          <a:prstGeom prst="rect">
            <a:avLst/>
          </a:prstGeom>
        </p:spPr>
      </p:pic>
      <p:pic>
        <p:nvPicPr>
          <p:cNvPr id="50" name="Picture 49" descr="A picture containing candle&#10;&#10;Description automatically generated">
            <a:extLst>
              <a:ext uri="{FF2B5EF4-FFF2-40B4-BE49-F238E27FC236}">
                <a16:creationId xmlns:a16="http://schemas.microsoft.com/office/drawing/2014/main" id="{294AA78D-8F8B-42A5-B2A7-AADE1C1CC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64633" y="2407414"/>
            <a:ext cx="139739" cy="156105"/>
          </a:xfrm>
          <a:prstGeom prst="rect">
            <a:avLst/>
          </a:prstGeom>
        </p:spPr>
      </p:pic>
      <p:pic>
        <p:nvPicPr>
          <p:cNvPr id="52" name="Picture 51" descr="A picture containing candle&#10;&#10;Description automatically generated">
            <a:extLst>
              <a:ext uri="{FF2B5EF4-FFF2-40B4-BE49-F238E27FC236}">
                <a16:creationId xmlns:a16="http://schemas.microsoft.com/office/drawing/2014/main" id="{FBB05076-7A9A-4FFF-8550-6EFF12ADF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42332" y="2680900"/>
            <a:ext cx="139739" cy="156105"/>
          </a:xfrm>
          <a:prstGeom prst="rect">
            <a:avLst/>
          </a:prstGeom>
        </p:spPr>
      </p:pic>
      <p:pic>
        <p:nvPicPr>
          <p:cNvPr id="54" name="Picture 53" descr="A picture containing candle&#10;&#10;Description automatically generated">
            <a:extLst>
              <a:ext uri="{FF2B5EF4-FFF2-40B4-BE49-F238E27FC236}">
                <a16:creationId xmlns:a16="http://schemas.microsoft.com/office/drawing/2014/main" id="{570C0C3E-C449-45C4-A44A-575ECB7C3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742194" y="2485466"/>
            <a:ext cx="139739" cy="156105"/>
          </a:xfrm>
          <a:prstGeom prst="rect">
            <a:avLst/>
          </a:prstGeom>
        </p:spPr>
      </p:pic>
      <p:pic>
        <p:nvPicPr>
          <p:cNvPr id="56" name="Picture 55" descr="A picture containing candle&#10;&#10;Description automatically generated">
            <a:extLst>
              <a:ext uri="{FF2B5EF4-FFF2-40B4-BE49-F238E27FC236}">
                <a16:creationId xmlns:a16="http://schemas.microsoft.com/office/drawing/2014/main" id="{BC489C4B-04ED-4ABA-AA90-17AA85E9F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87032" y="2246849"/>
            <a:ext cx="139739" cy="156105"/>
          </a:xfrm>
          <a:prstGeom prst="rect">
            <a:avLst/>
          </a:prstGeom>
        </p:spPr>
      </p:pic>
      <p:pic>
        <p:nvPicPr>
          <p:cNvPr id="58" name="Picture 57" descr="A picture containing candle&#10;&#10;Description automatically generated">
            <a:extLst>
              <a:ext uri="{FF2B5EF4-FFF2-40B4-BE49-F238E27FC236}">
                <a16:creationId xmlns:a16="http://schemas.microsoft.com/office/drawing/2014/main" id="{2C812C8E-2EDA-49F8-A5BF-E04075AB3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00758" y="2431376"/>
            <a:ext cx="139739" cy="156105"/>
          </a:xfrm>
          <a:prstGeom prst="rect">
            <a:avLst/>
          </a:prstGeom>
        </p:spPr>
      </p:pic>
      <p:pic>
        <p:nvPicPr>
          <p:cNvPr id="60" name="Picture 59" descr="A picture containing candle&#10;&#10;Description automatically generated">
            <a:extLst>
              <a:ext uri="{FF2B5EF4-FFF2-40B4-BE49-F238E27FC236}">
                <a16:creationId xmlns:a16="http://schemas.microsoft.com/office/drawing/2014/main" id="{49BD05F2-A104-4815-8316-760F9A48B7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884793" y="2431376"/>
            <a:ext cx="139739" cy="156105"/>
          </a:xfrm>
          <a:prstGeom prst="rect">
            <a:avLst/>
          </a:prstGeom>
        </p:spPr>
      </p:pic>
      <p:pic>
        <p:nvPicPr>
          <p:cNvPr id="62" name="Picture 61" descr="A picture containing candle&#10;&#10;Description automatically generated">
            <a:extLst>
              <a:ext uri="{FF2B5EF4-FFF2-40B4-BE49-F238E27FC236}">
                <a16:creationId xmlns:a16="http://schemas.microsoft.com/office/drawing/2014/main" id="{52270EF6-3082-413F-95B6-FD7CE80C9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763100" y="2324901"/>
            <a:ext cx="139739" cy="156105"/>
          </a:xfrm>
          <a:prstGeom prst="rect">
            <a:avLst/>
          </a:prstGeom>
        </p:spPr>
      </p:pic>
      <p:pic>
        <p:nvPicPr>
          <p:cNvPr id="84" name="Picture 83" descr="A picture containing candle&#10;&#10;Description automatically generated">
            <a:extLst>
              <a:ext uri="{FF2B5EF4-FFF2-40B4-BE49-F238E27FC236}">
                <a16:creationId xmlns:a16="http://schemas.microsoft.com/office/drawing/2014/main" id="{F94773CC-09DB-4458-8228-FC66355CD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92037" y="2653993"/>
            <a:ext cx="139739" cy="156105"/>
          </a:xfrm>
          <a:prstGeom prst="rect">
            <a:avLst/>
          </a:prstGeom>
        </p:spPr>
      </p:pic>
      <p:pic>
        <p:nvPicPr>
          <p:cNvPr id="86" name="Picture 85" descr="A picture containing candle&#10;&#10;Description automatically generated">
            <a:extLst>
              <a:ext uri="{FF2B5EF4-FFF2-40B4-BE49-F238E27FC236}">
                <a16:creationId xmlns:a16="http://schemas.microsoft.com/office/drawing/2014/main" id="{86F9D41D-1A31-436A-A5DE-1193A8D21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31776" y="2347144"/>
            <a:ext cx="139739" cy="156105"/>
          </a:xfrm>
          <a:prstGeom prst="rect">
            <a:avLst/>
          </a:prstGeom>
        </p:spPr>
      </p:pic>
      <p:pic>
        <p:nvPicPr>
          <p:cNvPr id="88" name="Picture 87" descr="A picture containing candle&#10;&#10;Description automatically generated">
            <a:extLst>
              <a:ext uri="{FF2B5EF4-FFF2-40B4-BE49-F238E27FC236}">
                <a16:creationId xmlns:a16="http://schemas.microsoft.com/office/drawing/2014/main" id="{03951F8B-58F7-40EE-8627-8C2DC8DD4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35103" y="2653993"/>
            <a:ext cx="139739" cy="156105"/>
          </a:xfrm>
          <a:prstGeom prst="rect">
            <a:avLst/>
          </a:prstGeom>
        </p:spPr>
      </p:pic>
      <p:pic>
        <p:nvPicPr>
          <p:cNvPr id="90" name="Picture 89" descr="A picture containing candle&#10;&#10;Description automatically generated">
            <a:extLst>
              <a:ext uri="{FF2B5EF4-FFF2-40B4-BE49-F238E27FC236}">
                <a16:creationId xmlns:a16="http://schemas.microsoft.com/office/drawing/2014/main" id="{A4893A52-A9C5-4076-8BF3-F5B4296F5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86034" y="2168796"/>
            <a:ext cx="139739" cy="156105"/>
          </a:xfrm>
          <a:prstGeom prst="rect">
            <a:avLst/>
          </a:prstGeom>
        </p:spPr>
      </p:pic>
      <p:pic>
        <p:nvPicPr>
          <p:cNvPr id="92" name="Picture 91" descr="A picture containing candle&#10;&#10;Description automatically generated">
            <a:extLst>
              <a:ext uri="{FF2B5EF4-FFF2-40B4-BE49-F238E27FC236}">
                <a16:creationId xmlns:a16="http://schemas.microsoft.com/office/drawing/2014/main" id="{C9E88065-A268-4763-A836-0636BF984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11074" y="2557339"/>
            <a:ext cx="139739" cy="156105"/>
          </a:xfrm>
          <a:prstGeom prst="rect">
            <a:avLst/>
          </a:prstGeom>
        </p:spPr>
      </p:pic>
      <p:pic>
        <p:nvPicPr>
          <p:cNvPr id="94" name="Picture 93" descr="A picture containing candle&#10;&#10;Description automatically generated">
            <a:extLst>
              <a:ext uri="{FF2B5EF4-FFF2-40B4-BE49-F238E27FC236}">
                <a16:creationId xmlns:a16="http://schemas.microsoft.com/office/drawing/2014/main" id="{B06B330B-C8F7-4028-A6E6-D3F9FF728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55912" y="2318722"/>
            <a:ext cx="139739" cy="156105"/>
          </a:xfrm>
          <a:prstGeom prst="rect">
            <a:avLst/>
          </a:prstGeom>
        </p:spPr>
      </p:pic>
      <p:pic>
        <p:nvPicPr>
          <p:cNvPr id="96" name="Picture 95" descr="A picture containing candle&#10;&#10;Description automatically generated">
            <a:extLst>
              <a:ext uri="{FF2B5EF4-FFF2-40B4-BE49-F238E27FC236}">
                <a16:creationId xmlns:a16="http://schemas.microsoft.com/office/drawing/2014/main" id="{80B0A80B-B8B2-4BB7-9E89-A24991672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69638" y="2503249"/>
            <a:ext cx="139739" cy="156105"/>
          </a:xfrm>
          <a:prstGeom prst="rect">
            <a:avLst/>
          </a:prstGeom>
        </p:spPr>
      </p:pic>
      <p:pic>
        <p:nvPicPr>
          <p:cNvPr id="98" name="Picture 97" descr="A picture containing candle&#10;&#10;Description automatically generated">
            <a:extLst>
              <a:ext uri="{FF2B5EF4-FFF2-40B4-BE49-F238E27FC236}">
                <a16:creationId xmlns:a16="http://schemas.microsoft.com/office/drawing/2014/main" id="{822CBA35-1064-4175-B4BD-27AF978EE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53673" y="2503249"/>
            <a:ext cx="139739" cy="156105"/>
          </a:xfrm>
          <a:prstGeom prst="rect">
            <a:avLst/>
          </a:prstGeom>
        </p:spPr>
      </p:pic>
      <p:pic>
        <p:nvPicPr>
          <p:cNvPr id="100" name="Picture 99" descr="A picture containing candle&#10;&#10;Description automatically generated">
            <a:extLst>
              <a:ext uri="{FF2B5EF4-FFF2-40B4-BE49-F238E27FC236}">
                <a16:creationId xmlns:a16="http://schemas.microsoft.com/office/drawing/2014/main" id="{D0E00A19-1AA8-4042-BFE0-BDD6E83F1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1980" y="2396774"/>
            <a:ext cx="139739" cy="156105"/>
          </a:xfrm>
          <a:prstGeom prst="rect">
            <a:avLst/>
          </a:prstGeom>
        </p:spPr>
      </p:pic>
      <p:pic>
        <p:nvPicPr>
          <p:cNvPr id="1054" name="Picture 1053" descr="A picture containing candle&#10;&#10;Description automatically generated">
            <a:extLst>
              <a:ext uri="{FF2B5EF4-FFF2-40B4-BE49-F238E27FC236}">
                <a16:creationId xmlns:a16="http://schemas.microsoft.com/office/drawing/2014/main" id="{167C686E-6B84-4048-AA64-50C76A32F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1980" y="2275271"/>
            <a:ext cx="139739" cy="156105"/>
          </a:xfrm>
          <a:prstGeom prst="rect">
            <a:avLst/>
          </a:prstGeom>
        </p:spPr>
      </p:pic>
      <p:pic>
        <p:nvPicPr>
          <p:cNvPr id="1055" name="Picture 1054" descr="A picture containing candle&#10;&#10;Description automatically generated">
            <a:extLst>
              <a:ext uri="{FF2B5EF4-FFF2-40B4-BE49-F238E27FC236}">
                <a16:creationId xmlns:a16="http://schemas.microsoft.com/office/drawing/2014/main" id="{4D1BEE53-CB0E-4305-A1E3-D4F86B15D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54296" y="2768230"/>
            <a:ext cx="139739" cy="156105"/>
          </a:xfrm>
          <a:prstGeom prst="rect">
            <a:avLst/>
          </a:prstGeom>
        </p:spPr>
      </p:pic>
      <p:pic>
        <p:nvPicPr>
          <p:cNvPr id="1056" name="Picture 1055" descr="A picture containing candle&#10;&#10;Description automatically generated">
            <a:extLst>
              <a:ext uri="{FF2B5EF4-FFF2-40B4-BE49-F238E27FC236}">
                <a16:creationId xmlns:a16="http://schemas.microsoft.com/office/drawing/2014/main" id="{99C0FB77-4D35-45D1-9F81-535154796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54568" y="2701396"/>
            <a:ext cx="139739" cy="156105"/>
          </a:xfrm>
          <a:prstGeom prst="rect">
            <a:avLst/>
          </a:prstGeom>
        </p:spPr>
      </p:pic>
      <p:pic>
        <p:nvPicPr>
          <p:cNvPr id="1057" name="Picture 1056" descr="A picture containing candle&#10;&#10;Description automatically generated">
            <a:extLst>
              <a:ext uri="{FF2B5EF4-FFF2-40B4-BE49-F238E27FC236}">
                <a16:creationId xmlns:a16="http://schemas.microsoft.com/office/drawing/2014/main" id="{0690F48D-E8A6-4315-8B9D-7CFDD67258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28568" y="2752773"/>
            <a:ext cx="139739" cy="156105"/>
          </a:xfrm>
          <a:prstGeom prst="rect">
            <a:avLst/>
          </a:prstGeom>
        </p:spPr>
      </p:pic>
      <p:pic>
        <p:nvPicPr>
          <p:cNvPr id="1058" name="Picture 1057" descr="A picture containing candle&#10;&#10;Description automatically generated">
            <a:extLst>
              <a:ext uri="{FF2B5EF4-FFF2-40B4-BE49-F238E27FC236}">
                <a16:creationId xmlns:a16="http://schemas.microsoft.com/office/drawing/2014/main" id="{7D58F8E7-C8F2-4CCD-B92D-7EC71ACB9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15726" y="2519433"/>
            <a:ext cx="139739" cy="156105"/>
          </a:xfrm>
          <a:prstGeom prst="rect">
            <a:avLst/>
          </a:prstGeom>
        </p:spPr>
      </p:pic>
      <p:sp>
        <p:nvSpPr>
          <p:cNvPr id="1059" name="Arrow: Right 1058">
            <a:extLst>
              <a:ext uri="{FF2B5EF4-FFF2-40B4-BE49-F238E27FC236}">
                <a16:creationId xmlns:a16="http://schemas.microsoft.com/office/drawing/2014/main" id="{005686DA-E8A1-4DBD-AEBA-F35BB1A9F2DA}"/>
              </a:ext>
            </a:extLst>
          </p:cNvPr>
          <p:cNvSpPr/>
          <p:nvPr/>
        </p:nvSpPr>
        <p:spPr>
          <a:xfrm>
            <a:off x="2833983" y="2701396"/>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0" name="Arrow: Right 1059">
            <a:extLst>
              <a:ext uri="{FF2B5EF4-FFF2-40B4-BE49-F238E27FC236}">
                <a16:creationId xmlns:a16="http://schemas.microsoft.com/office/drawing/2014/main" id="{250BEBE8-A385-4BAE-9790-4F06B092E4E5}"/>
              </a:ext>
            </a:extLst>
          </p:cNvPr>
          <p:cNvSpPr/>
          <p:nvPr/>
        </p:nvSpPr>
        <p:spPr>
          <a:xfrm>
            <a:off x="5328485" y="2701396"/>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75" name="Picture 1074" descr="A picture containing candle&#10;&#10;Description automatically generated">
            <a:extLst>
              <a:ext uri="{FF2B5EF4-FFF2-40B4-BE49-F238E27FC236}">
                <a16:creationId xmlns:a16="http://schemas.microsoft.com/office/drawing/2014/main" id="{B02292EA-8792-4E0C-993B-53D56E551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38434" y="2321196"/>
            <a:ext cx="139739" cy="156105"/>
          </a:xfrm>
          <a:prstGeom prst="rect">
            <a:avLst/>
          </a:prstGeom>
        </p:spPr>
      </p:pic>
    </p:spTree>
    <p:extLst>
      <p:ext uri="{BB962C8B-B14F-4D97-AF65-F5344CB8AC3E}">
        <p14:creationId xmlns:p14="http://schemas.microsoft.com/office/powerpoint/2010/main" val="1286570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54AE692-856A-40DE-B1A2-3574D8CFEBCE}"/>
              </a:ext>
            </a:extLst>
          </p:cNvPr>
          <p:cNvSpPr/>
          <p:nvPr/>
        </p:nvSpPr>
        <p:spPr>
          <a:xfrm>
            <a:off x="6388101" y="1600201"/>
            <a:ext cx="5194300" cy="4525963"/>
          </a:xfrm>
          <a:prstGeom prst="roundRect">
            <a:avLst>
              <a:gd name="adj" fmla="val 5833"/>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E3F0ED-1C9D-457E-9969-8B7BE9658EBA}"/>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Generalized MVT: How fast to move on?</a:t>
            </a:r>
            <a:endParaRPr lang="en-US" dirty="0">
              <a:solidFill>
                <a:schemeClr val="accent1"/>
              </a:solidFill>
            </a:endParaRPr>
          </a:p>
        </p:txBody>
      </p:sp>
      <p:sp>
        <p:nvSpPr>
          <p:cNvPr id="6" name="Slide Number Placeholder 5" hidden="1">
            <a:extLst>
              <a:ext uri="{FF2B5EF4-FFF2-40B4-BE49-F238E27FC236}">
                <a16:creationId xmlns:a16="http://schemas.microsoft.com/office/drawing/2014/main" id="{6370C5A2-8654-4B4E-A5C9-7EE3B4A1A914}"/>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30</a:t>
            </a:fld>
            <a:endParaRPr lang="en-US"/>
          </a:p>
        </p:txBody>
      </p:sp>
      <p:pic>
        <p:nvPicPr>
          <p:cNvPr id="15" name="Picture 14">
            <a:extLst>
              <a:ext uri="{FF2B5EF4-FFF2-40B4-BE49-F238E27FC236}">
                <a16:creationId xmlns:a16="http://schemas.microsoft.com/office/drawing/2014/main" id="{209D1C49-2D27-4280-9089-139A348D5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305" y="1772325"/>
            <a:ext cx="3553975" cy="4187961"/>
          </a:xfrm>
          <a:prstGeom prst="rect">
            <a:avLst/>
          </a:prstGeom>
        </p:spPr>
      </p:pic>
      <mc:AlternateContent xmlns:mc="http://schemas.openxmlformats.org/markup-compatibility/2006">
        <mc:Choice xmlns:a14="http://schemas.microsoft.com/office/drawing/2010/main" Requires="a14">
          <p:sp>
            <p:nvSpPr>
              <p:cNvPr id="24" name="Content Placeholder 28">
                <a:extLst>
                  <a:ext uri="{FF2B5EF4-FFF2-40B4-BE49-F238E27FC236}">
                    <a16:creationId xmlns:a16="http://schemas.microsoft.com/office/drawing/2014/main" id="{1B455BAA-7B39-4EE0-B206-386244587626}"/>
                  </a:ext>
                </a:extLst>
              </p:cNvPr>
              <p:cNvSpPr>
                <a:spLocks noGrp="1"/>
              </p:cNvSpPr>
              <p:nvPr>
                <p:ph sz="half" idx="1"/>
              </p:nvPr>
            </p:nvSpPr>
            <p:spPr>
              <a:xfrm>
                <a:off x="609600" y="1600201"/>
                <a:ext cx="5384800" cy="4525963"/>
              </a:xfrm>
            </p:spPr>
            <p:txBody>
              <a:bodyPr>
                <a:normAutofit/>
              </a:bodyPr>
              <a:lstStyle/>
              <a:p>
                <a:pPr marL="0" indent="0">
                  <a:buNone/>
                </a:pPr>
                <a:r>
                  <a:rPr lang="en-US" dirty="0">
                    <a:latin typeface="+mj-lt"/>
                  </a:rPr>
                  <a:t>Global Capture Rate:</a:t>
                </a: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e>
                              </m:d>
                              <m:r>
                                <a:rPr lang="en-US" i="1">
                                  <a:latin typeface="Cambria Math" panose="02040503050406030204" pitchFamily="18" charset="0"/>
                                </a:rPr>
                                <m:t>−</m:t>
                              </m:r>
                              <m:r>
                                <a:rPr lang="en-US" i="1">
                                  <a:solidFill>
                                    <a:schemeClr val="accent1"/>
                                  </a:solidFill>
                                  <a:latin typeface="Cambria Math" panose="02040503050406030204" pitchFamily="18" charset="0"/>
                                </a:rPr>
                                <m:t>𝑢</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𝑚</m:t>
                                      </m:r>
                                    </m:sub>
                                  </m:sSub>
                                </m:e>
                              </m:d>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r>
                                <a:rPr lang="en-US" i="1">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𝑚</m:t>
                                  </m:r>
                                </m:sub>
                              </m:sSub>
                              <m:r>
                                <a:rPr lang="en-US" i="1">
                                  <a:latin typeface="Cambria Math" panose="02040503050406030204" pitchFamily="18" charset="0"/>
                                </a:rPr>
                                <m:t>)</m:t>
                              </m:r>
                            </m:e>
                          </m:nary>
                        </m:den>
                      </m:f>
                    </m:oMath>
                  </m:oMathPara>
                </a14:m>
                <a:endParaRPr lang="en-US" dirty="0">
                  <a:latin typeface="+mj-lt"/>
                </a:endParaRPr>
              </a:p>
              <a:p>
                <a:pPr marL="0" indent="0">
                  <a:buNone/>
                </a:pPr>
                <a:endParaRPr lang="en-US" dirty="0">
                  <a:latin typeface="+mj-lt"/>
                </a:endParaRPr>
              </a:p>
              <a:p>
                <a:pPr marL="0" indent="0">
                  <a:buNone/>
                </a:pPr>
                <a14:m>
                  <m:oMath xmlns:m="http://schemas.openxmlformats.org/officeDocument/2006/math">
                    <m:r>
                      <a:rPr lang="en-US" b="0" i="1" smtClean="0">
                        <a:solidFill>
                          <a:schemeClr val="accent1"/>
                        </a:solidFill>
                        <a:latin typeface="Cambria Math" panose="02040503050406030204" pitchFamily="18" charset="0"/>
                      </a:rPr>
                      <m:t>𝑢</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b="0" i="1" smtClean="0">
                                <a:solidFill>
                                  <a:schemeClr val="accent1"/>
                                </a:solidFill>
                                <a:latin typeface="Cambria Math" panose="02040503050406030204" pitchFamily="18" charset="0"/>
                              </a:rPr>
                              <m:t>𝑚</m:t>
                            </m:r>
                          </m:sub>
                        </m:sSub>
                      </m:e>
                    </m:d>
                  </m:oMath>
                </a14:m>
                <a:r>
                  <a:rPr lang="en-US" dirty="0">
                    <a:latin typeface="+mj-lt"/>
                  </a:rPr>
                  <a:t>: Movement Expenditure</a:t>
                </a:r>
              </a:p>
              <a:p>
                <a:pPr marL="0" indent="0">
                  <a:buNone/>
                </a:pPr>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b="0" i="1" smtClean="0">
                            <a:solidFill>
                              <a:schemeClr val="accent1"/>
                            </a:solidFill>
                            <a:latin typeface="Cambria Math" panose="02040503050406030204" pitchFamily="18" charset="0"/>
                          </a:rPr>
                          <m:t>𝑚</m:t>
                        </m:r>
                      </m:sub>
                    </m:sSub>
                  </m:oMath>
                </a14:m>
                <a:r>
                  <a:rPr lang="en-US" dirty="0">
                    <a:latin typeface="+mj-lt"/>
                  </a:rPr>
                  <a:t>: Movement Duration</a:t>
                </a:r>
              </a:p>
              <a:p>
                <a:pPr marL="0" indent="0">
                  <a:buNone/>
                </a:pPr>
                <a:endParaRPr lang="en-US" dirty="0"/>
              </a:p>
            </p:txBody>
          </p:sp>
        </mc:Choice>
        <mc:Fallback>
          <p:sp>
            <p:nvSpPr>
              <p:cNvPr id="24" name="Content Placeholder 28">
                <a:extLst>
                  <a:ext uri="{FF2B5EF4-FFF2-40B4-BE49-F238E27FC236}">
                    <a16:creationId xmlns:a16="http://schemas.microsoft.com/office/drawing/2014/main" id="{1B455BAA-7B39-4EE0-B206-386244587626}"/>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4"/>
                <a:stretch>
                  <a:fillRect l="-2265" t="-148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CC19FD5-0E76-47D6-8048-6346DE7D0C91}"/>
              </a:ext>
            </a:extLst>
          </p:cNvPr>
          <p:cNvSpPr txBox="1"/>
          <p:nvPr/>
        </p:nvSpPr>
        <p:spPr>
          <a:xfrm>
            <a:off x="1333500" y="6398695"/>
            <a:ext cx="10350500" cy="369332"/>
          </a:xfrm>
          <a:prstGeom prst="rect">
            <a:avLst/>
          </a:prstGeom>
          <a:noFill/>
        </p:spPr>
        <p:txBody>
          <a:bodyPr wrap="square" rtlCol="0">
            <a:spAutoFit/>
          </a:bodyPr>
          <a:lstStyle/>
          <a:p>
            <a:r>
              <a:rPr lang="en-US" dirty="0"/>
              <a:t>Yoon et al, 2018</a:t>
            </a:r>
          </a:p>
        </p:txBody>
      </p:sp>
    </p:spTree>
    <p:extLst>
      <p:ext uri="{BB962C8B-B14F-4D97-AF65-F5344CB8AC3E}">
        <p14:creationId xmlns:p14="http://schemas.microsoft.com/office/powerpoint/2010/main" val="1052968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CEF8A3F-37FF-4B4E-BAF3-A79DEAB61407}"/>
              </a:ext>
            </a:extLst>
          </p:cNvPr>
          <p:cNvSpPr/>
          <p:nvPr/>
        </p:nvSpPr>
        <p:spPr>
          <a:xfrm>
            <a:off x="6388101" y="1600201"/>
            <a:ext cx="5194300" cy="4525963"/>
          </a:xfrm>
          <a:prstGeom prst="roundRect">
            <a:avLst>
              <a:gd name="adj" fmla="val 5833"/>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5E3F0ED-1C9D-457E-9969-8B7BE9658EBA}"/>
                  </a:ext>
                </a:extLst>
              </p:cNvPr>
              <p:cNvSpPr>
                <a:spLocks noGrp="1"/>
              </p:cNvSpPr>
              <p:nvPr>
                <p:ph type="title"/>
              </p:nvPr>
            </p:nvSpPr>
            <p:spPr>
              <a:xfrm>
                <a:off x="609600" y="274639"/>
                <a:ext cx="10972800" cy="1143000"/>
              </a:xfrm>
            </p:spPr>
            <p:txBody>
              <a:bodyPr vert="horz" lIns="91440" tIns="45720" rIns="91440" bIns="45720" rtlCol="0" anchor="ctr">
                <a:normAutofit/>
              </a:bodyPr>
              <a:lstStyle/>
              <a:p>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oMath>
                </a14:m>
                <a:r>
                  <a:rPr lang="en-US" dirty="0">
                    <a:solidFill>
                      <a:schemeClr val="tx1"/>
                    </a:solidFill>
                  </a:rPr>
                  <a:t> </a:t>
                </a:r>
                <a:r>
                  <a:rPr lang="en-US" dirty="0"/>
                  <a:t>also dictates movement vigor</a:t>
                </a:r>
                <a:endParaRPr lang="en-US" dirty="0">
                  <a:solidFill>
                    <a:schemeClr val="tx1"/>
                  </a:solidFill>
                </a:endParaRPr>
              </a:p>
            </p:txBody>
          </p:sp>
        </mc:Choice>
        <mc:Fallback xmlns="">
          <p:sp>
            <p:nvSpPr>
              <p:cNvPr id="2" name="Title 1">
                <a:extLst>
                  <a:ext uri="{FF2B5EF4-FFF2-40B4-BE49-F238E27FC236}">
                    <a16:creationId xmlns:a16="http://schemas.microsoft.com/office/drawing/2014/main" id="{55E3F0ED-1C9D-457E-9969-8B7BE9658EBA}"/>
                  </a:ext>
                </a:extLst>
              </p:cNvPr>
              <p:cNvSpPr>
                <a:spLocks noGrp="1" noRot="1" noChangeAspect="1" noMove="1" noResize="1" noEditPoints="1" noAdjustHandles="1" noChangeArrowheads="1" noChangeShapeType="1" noTextEdit="1"/>
              </p:cNvSpPr>
              <p:nvPr>
                <p:ph type="title"/>
              </p:nvPr>
            </p:nvSpPr>
            <p:spPr>
              <a:xfrm>
                <a:off x="609600" y="274639"/>
                <a:ext cx="10972800" cy="1143000"/>
              </a:xfrm>
              <a:blipFill>
                <a:blip r:embed="rId3"/>
                <a:stretch>
                  <a:fillRect b="-8511"/>
                </a:stretch>
              </a:blipFill>
            </p:spPr>
            <p:txBody>
              <a:bodyPr/>
              <a:lstStyle/>
              <a:p>
                <a:r>
                  <a:rPr lang="en-US">
                    <a:noFill/>
                  </a:rPr>
                  <a:t> </a:t>
                </a:r>
              </a:p>
            </p:txBody>
          </p:sp>
        </mc:Fallback>
      </mc:AlternateContent>
      <p:sp>
        <p:nvSpPr>
          <p:cNvPr id="6" name="Slide Number Placeholder 5" hidden="1">
            <a:extLst>
              <a:ext uri="{FF2B5EF4-FFF2-40B4-BE49-F238E27FC236}">
                <a16:creationId xmlns:a16="http://schemas.microsoft.com/office/drawing/2014/main" id="{6370C5A2-8654-4B4E-A5C9-7EE3B4A1A914}"/>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31</a:t>
            </a:fld>
            <a:endParaRPr lang="en-US"/>
          </a:p>
        </p:txBody>
      </p:sp>
      <p:pic>
        <p:nvPicPr>
          <p:cNvPr id="12" name="Picture 11">
            <a:extLst>
              <a:ext uri="{FF2B5EF4-FFF2-40B4-BE49-F238E27FC236}">
                <a16:creationId xmlns:a16="http://schemas.microsoft.com/office/drawing/2014/main" id="{4528685D-C77D-4BAA-B21A-57DBA4D3D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7305" y="1769201"/>
            <a:ext cx="3553975" cy="4187961"/>
          </a:xfrm>
          <a:prstGeom prst="rect">
            <a:avLst/>
          </a:prstGeom>
        </p:spPr>
      </p:pic>
      <mc:AlternateContent xmlns:mc="http://schemas.openxmlformats.org/markup-compatibility/2006">
        <mc:Choice xmlns:a14="http://schemas.microsoft.com/office/drawing/2010/main" Requires="a14">
          <p:sp>
            <p:nvSpPr>
              <p:cNvPr id="19" name="Content Placeholder 28">
                <a:extLst>
                  <a:ext uri="{FF2B5EF4-FFF2-40B4-BE49-F238E27FC236}">
                    <a16:creationId xmlns:a16="http://schemas.microsoft.com/office/drawing/2014/main" id="{78F60DCC-B387-4D67-B49C-220046715616}"/>
                  </a:ext>
                </a:extLst>
              </p:cNvPr>
              <p:cNvSpPr>
                <a:spLocks noGrp="1"/>
              </p:cNvSpPr>
              <p:nvPr>
                <p:ph sz="half" idx="1"/>
              </p:nvPr>
            </p:nvSpPr>
            <p:spPr>
              <a:xfrm>
                <a:off x="609600" y="1600201"/>
                <a:ext cx="5384800" cy="4525963"/>
              </a:xfrm>
            </p:spPr>
            <p:txBody>
              <a:bodyPr>
                <a:normAutofit/>
              </a:bodyPr>
              <a:lstStyle/>
              <a:p>
                <a:pPr marL="0" indent="0">
                  <a:buNone/>
                </a:pPr>
                <a:r>
                  <a:rPr lang="en-US" dirty="0">
                    <a:latin typeface="+mj-lt"/>
                  </a:rPr>
                  <a:t>Global Capture Rate:</a:t>
                </a: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e>
                              </m:d>
                              <m:r>
                                <a:rPr lang="en-US" i="1">
                                  <a:latin typeface="Cambria Math" panose="02040503050406030204" pitchFamily="18" charset="0"/>
                                </a:rPr>
                                <m:t>−</m:t>
                              </m:r>
                              <m:r>
                                <a:rPr lang="en-US" i="1">
                                  <a:solidFill>
                                    <a:schemeClr val="accent1"/>
                                  </a:solidFill>
                                  <a:latin typeface="Cambria Math" panose="02040503050406030204" pitchFamily="18" charset="0"/>
                                </a:rPr>
                                <m:t>𝑢</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𝑚</m:t>
                                      </m:r>
                                    </m:sub>
                                  </m:sSub>
                                </m:e>
                              </m:d>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r>
                                <a:rPr lang="en-US" i="1">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𝑚</m:t>
                                  </m:r>
                                </m:sub>
                              </m:sSub>
                              <m:r>
                                <a:rPr lang="en-US" i="1">
                                  <a:latin typeface="Cambria Math" panose="02040503050406030204" pitchFamily="18" charset="0"/>
                                </a:rPr>
                                <m:t>)</m:t>
                              </m:r>
                            </m:e>
                          </m:nary>
                        </m:den>
                      </m:f>
                    </m:oMath>
                  </m:oMathPara>
                </a14:m>
                <a:endParaRPr lang="en-US" dirty="0">
                  <a:latin typeface="+mj-lt"/>
                </a:endParaRPr>
              </a:p>
              <a:p>
                <a:pPr marL="0" indent="0">
                  <a:buNone/>
                </a:pPr>
                <a:endParaRPr lang="en-US" dirty="0">
                  <a:latin typeface="+mj-lt"/>
                </a:endParaRPr>
              </a:p>
              <a:p>
                <a:pPr marL="0" indent="0">
                  <a:buNone/>
                </a:pPr>
                <a14:m>
                  <m:oMath xmlns:m="http://schemas.openxmlformats.org/officeDocument/2006/math">
                    <m:r>
                      <a:rPr lang="en-US" b="0" i="1" smtClean="0">
                        <a:solidFill>
                          <a:schemeClr val="accent1"/>
                        </a:solidFill>
                        <a:latin typeface="Cambria Math" panose="02040503050406030204" pitchFamily="18" charset="0"/>
                      </a:rPr>
                      <m:t>𝑢</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b="0" i="1" smtClean="0">
                                <a:solidFill>
                                  <a:schemeClr val="accent1"/>
                                </a:solidFill>
                                <a:latin typeface="Cambria Math" panose="02040503050406030204" pitchFamily="18" charset="0"/>
                              </a:rPr>
                              <m:t>𝑚</m:t>
                            </m:r>
                          </m:sub>
                        </m:sSub>
                      </m:e>
                    </m:d>
                  </m:oMath>
                </a14:m>
                <a:r>
                  <a:rPr lang="en-US" dirty="0">
                    <a:latin typeface="+mj-lt"/>
                  </a:rPr>
                  <a:t>: Movement Expenditure</a:t>
                </a:r>
              </a:p>
              <a:p>
                <a:pPr marL="0" indent="0">
                  <a:buNone/>
                </a:pPr>
                <a14:m>
                  <m:oMath xmlns:m="http://schemas.openxmlformats.org/officeDocument/2006/math">
                    <m:sSub>
                      <m:sSubPr>
                        <m:ctrlPr>
                          <a:rPr lang="en-US" i="1" smtClean="0">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b="0" i="1" smtClean="0">
                            <a:solidFill>
                              <a:schemeClr val="accent1"/>
                            </a:solidFill>
                            <a:latin typeface="Cambria Math" panose="02040503050406030204" pitchFamily="18" charset="0"/>
                          </a:rPr>
                          <m:t>𝑚</m:t>
                        </m:r>
                      </m:sub>
                    </m:sSub>
                  </m:oMath>
                </a14:m>
                <a:r>
                  <a:rPr lang="en-US" dirty="0">
                    <a:latin typeface="+mj-lt"/>
                  </a:rPr>
                  <a:t>: Movement Duration</a:t>
                </a:r>
              </a:p>
              <a:p>
                <a:pPr marL="0" indent="0">
                  <a:buNone/>
                </a:pPr>
                <a:endParaRPr lang="en-US" dirty="0"/>
              </a:p>
            </p:txBody>
          </p:sp>
        </mc:Choice>
        <mc:Fallback>
          <p:sp>
            <p:nvSpPr>
              <p:cNvPr id="19" name="Content Placeholder 28">
                <a:extLst>
                  <a:ext uri="{FF2B5EF4-FFF2-40B4-BE49-F238E27FC236}">
                    <a16:creationId xmlns:a16="http://schemas.microsoft.com/office/drawing/2014/main" id="{78F60DCC-B387-4D67-B49C-220046715616}"/>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5"/>
                <a:stretch>
                  <a:fillRect l="-2265" t="-1482"/>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006D1A2-7709-44CA-B96D-12360C6D8A0C}"/>
              </a:ext>
            </a:extLst>
          </p:cNvPr>
          <p:cNvSpPr txBox="1"/>
          <p:nvPr/>
        </p:nvSpPr>
        <p:spPr>
          <a:xfrm>
            <a:off x="1333500" y="6398695"/>
            <a:ext cx="10350500" cy="369332"/>
          </a:xfrm>
          <a:prstGeom prst="rect">
            <a:avLst/>
          </a:prstGeom>
          <a:noFill/>
        </p:spPr>
        <p:txBody>
          <a:bodyPr wrap="square" rtlCol="0">
            <a:spAutoFit/>
          </a:bodyPr>
          <a:lstStyle/>
          <a:p>
            <a:r>
              <a:rPr lang="en-US" dirty="0"/>
              <a:t>Yoon et al, 2018</a:t>
            </a:r>
          </a:p>
        </p:txBody>
      </p:sp>
    </p:spTree>
    <p:extLst>
      <p:ext uri="{BB962C8B-B14F-4D97-AF65-F5344CB8AC3E}">
        <p14:creationId xmlns:p14="http://schemas.microsoft.com/office/powerpoint/2010/main" val="3883566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A0352C9-6DBA-4134-8360-3BDCCF5E2389}"/>
              </a:ext>
            </a:extLst>
          </p:cNvPr>
          <p:cNvSpPr/>
          <p:nvPr/>
        </p:nvSpPr>
        <p:spPr>
          <a:xfrm>
            <a:off x="6388101" y="1600201"/>
            <a:ext cx="5194300" cy="4525963"/>
          </a:xfrm>
          <a:prstGeom prst="roundRect">
            <a:avLst>
              <a:gd name="adj" fmla="val 5833"/>
            </a:avLst>
          </a:prstGeom>
          <a:solidFill>
            <a:srgbClr val="FFFFFF"/>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5E3F0ED-1C9D-457E-9969-8B7BE9658EBA}"/>
                  </a:ext>
                </a:extLst>
              </p:cNvPr>
              <p:cNvSpPr>
                <a:spLocks noGrp="1"/>
              </p:cNvSpPr>
              <p:nvPr>
                <p:ph type="title"/>
              </p:nvPr>
            </p:nvSpPr>
            <p:spPr>
              <a:xfrm>
                <a:off x="609600" y="274639"/>
                <a:ext cx="10972800" cy="1143000"/>
              </a:xfrm>
            </p:spPr>
            <p:txBody>
              <a:bodyPr vert="horz" lIns="91440" tIns="45720" rIns="91440" bIns="45720" rtlCol="0" anchor="ctr">
                <a:normAutofit/>
              </a:bodyPr>
              <a:lstStyle/>
              <a:p>
                <a14:m>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𝐽</m:t>
                        </m:r>
                      </m:e>
                    </m:acc>
                  </m:oMath>
                </a14:m>
                <a:r>
                  <a:rPr lang="en-US" dirty="0"/>
                  <a:t> also dictates movement vigor</a:t>
                </a:r>
                <a:endParaRPr lang="en-US" dirty="0">
                  <a:solidFill>
                    <a:schemeClr val="accent1"/>
                  </a:solidFill>
                </a:endParaRPr>
              </a:p>
            </p:txBody>
          </p:sp>
        </mc:Choice>
        <mc:Fallback xmlns="">
          <p:sp>
            <p:nvSpPr>
              <p:cNvPr id="2" name="Title 1">
                <a:extLst>
                  <a:ext uri="{FF2B5EF4-FFF2-40B4-BE49-F238E27FC236}">
                    <a16:creationId xmlns:a16="http://schemas.microsoft.com/office/drawing/2014/main" id="{55E3F0ED-1C9D-457E-9969-8B7BE9658EBA}"/>
                  </a:ext>
                </a:extLst>
              </p:cNvPr>
              <p:cNvSpPr>
                <a:spLocks noGrp="1" noRot="1" noChangeAspect="1" noMove="1" noResize="1" noEditPoints="1" noAdjustHandles="1" noChangeArrowheads="1" noChangeShapeType="1" noTextEdit="1"/>
              </p:cNvSpPr>
              <p:nvPr>
                <p:ph type="title"/>
              </p:nvPr>
            </p:nvSpPr>
            <p:spPr>
              <a:xfrm>
                <a:off x="609600" y="274639"/>
                <a:ext cx="10972800" cy="1143000"/>
              </a:xfrm>
              <a:blipFill>
                <a:blip r:embed="rId3"/>
                <a:stretch>
                  <a:fillRect b="-8511"/>
                </a:stretch>
              </a:blipFill>
            </p:spPr>
            <p:txBody>
              <a:bodyPr/>
              <a:lstStyle/>
              <a:p>
                <a:r>
                  <a:rPr lang="en-US">
                    <a:noFill/>
                  </a:rPr>
                  <a:t> </a:t>
                </a:r>
              </a:p>
            </p:txBody>
          </p:sp>
        </mc:Fallback>
      </mc:AlternateContent>
      <p:sp>
        <p:nvSpPr>
          <p:cNvPr id="6" name="Slide Number Placeholder 5" hidden="1">
            <a:extLst>
              <a:ext uri="{FF2B5EF4-FFF2-40B4-BE49-F238E27FC236}">
                <a16:creationId xmlns:a16="http://schemas.microsoft.com/office/drawing/2014/main" id="{6370C5A2-8654-4B4E-A5C9-7EE3B4A1A914}"/>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32</a:t>
            </a:fld>
            <a:endParaRPr lang="en-US"/>
          </a:p>
        </p:txBody>
      </p:sp>
      <mc:AlternateContent xmlns:mc="http://schemas.openxmlformats.org/markup-compatibility/2006">
        <mc:Choice xmlns:a14="http://schemas.microsoft.com/office/drawing/2010/main" Requires="a14">
          <p:sp>
            <p:nvSpPr>
              <p:cNvPr id="8" name="Content Placeholder 28">
                <a:extLst>
                  <a:ext uri="{FF2B5EF4-FFF2-40B4-BE49-F238E27FC236}">
                    <a16:creationId xmlns:a16="http://schemas.microsoft.com/office/drawing/2014/main" id="{97D5C386-1B2A-4876-B64A-F301FF13ED7A}"/>
                  </a:ext>
                </a:extLst>
              </p:cNvPr>
              <p:cNvSpPr>
                <a:spLocks noGrp="1"/>
              </p:cNvSpPr>
              <p:nvPr>
                <p:ph sz="half" idx="1"/>
              </p:nvPr>
            </p:nvSpPr>
            <p:spPr>
              <a:xfrm>
                <a:off x="609600" y="1600201"/>
                <a:ext cx="5384800" cy="4525963"/>
              </a:xfrm>
            </p:spPr>
            <p:txBody>
              <a:bodyPr>
                <a:normAutofit/>
              </a:bodyPr>
              <a:lstStyle/>
              <a:p>
                <a:pPr marL="0" indent="0">
                  <a:buNone/>
                </a:pPr>
                <a:r>
                  <a:rPr lang="en-US" dirty="0">
                    <a:latin typeface="+mj-lt"/>
                  </a:rPr>
                  <a:t>Global Capture Rate:</a:t>
                </a:r>
              </a:p>
              <a:p>
                <a:pPr marL="0" indent="0">
                  <a:buNone/>
                </a:pPr>
                <a:endParaRPr lang="en-US" dirty="0">
                  <a:latin typeface="+mj-lt"/>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e>
                              </m:d>
                              <m:r>
                                <a:rPr lang="en-US" i="1">
                                  <a:latin typeface="Cambria Math" panose="02040503050406030204" pitchFamily="18" charset="0"/>
                                </a:rPr>
                                <m:t>−</m:t>
                              </m:r>
                              <m:r>
                                <a:rPr lang="en-US" i="1">
                                  <a:solidFill>
                                    <a:schemeClr val="accent1"/>
                                  </a:solidFill>
                                  <a:latin typeface="Cambria Math" panose="02040503050406030204" pitchFamily="18" charset="0"/>
                                </a:rPr>
                                <m:t>𝑢</m:t>
                              </m:r>
                              <m:d>
                                <m:dPr>
                                  <m:ctrlPr>
                                    <a:rPr lang="en-US" i="1">
                                      <a:solidFill>
                                        <a:schemeClr val="accent1"/>
                                      </a:solidFill>
                                      <a:latin typeface="Cambria Math" panose="02040503050406030204" pitchFamily="18" charset="0"/>
                                    </a:rPr>
                                  </m:ctrlPr>
                                </m:dPr>
                                <m:e>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𝑚</m:t>
                                      </m:r>
                                    </m:sub>
                                  </m:sSub>
                                </m:e>
                              </m:d>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r>
                                <a:rPr lang="en-US" i="1">
                                  <a:latin typeface="Cambria Math" panose="02040503050406030204" pitchFamily="18" charset="0"/>
                                </a:rPr>
                                <m:t>+</m:t>
                              </m:r>
                              <m:sSub>
                                <m:sSubPr>
                                  <m:ctrlPr>
                                    <a:rPr lang="en-US" i="1">
                                      <a:solidFill>
                                        <a:schemeClr val="accent1"/>
                                      </a:solidFill>
                                      <a:latin typeface="Cambria Math" panose="02040503050406030204" pitchFamily="18" charset="0"/>
                                    </a:rPr>
                                  </m:ctrlPr>
                                </m:sSubPr>
                                <m:e>
                                  <m:r>
                                    <a:rPr lang="en-US" i="1">
                                      <a:solidFill>
                                        <a:schemeClr val="accent1"/>
                                      </a:solidFill>
                                      <a:latin typeface="Cambria Math" panose="02040503050406030204" pitchFamily="18" charset="0"/>
                                    </a:rPr>
                                    <m:t>𝑡</m:t>
                                  </m:r>
                                </m:e>
                                <m:sub>
                                  <m:r>
                                    <a:rPr lang="en-US" i="1">
                                      <a:solidFill>
                                        <a:schemeClr val="accent1"/>
                                      </a:solidFill>
                                      <a:latin typeface="Cambria Math" panose="02040503050406030204" pitchFamily="18" charset="0"/>
                                    </a:rPr>
                                    <m:t>𝑚</m:t>
                                  </m:r>
                                </m:sub>
                              </m:sSub>
                              <m:r>
                                <a:rPr lang="en-US" i="1">
                                  <a:latin typeface="Cambria Math" panose="02040503050406030204" pitchFamily="18" charset="0"/>
                                </a:rPr>
                                <m:t>)</m:t>
                              </m:r>
                            </m:e>
                          </m:nary>
                        </m:den>
                      </m:f>
                    </m:oMath>
                  </m:oMathPara>
                </a14:m>
                <a:endParaRPr lang="en-US" dirty="0">
                  <a:latin typeface="+mj-lt"/>
                </a:endParaRPr>
              </a:p>
              <a:p>
                <a:pPr marL="0" indent="0">
                  <a:buNone/>
                </a:pPr>
                <a:endParaRPr lang="en-US" dirty="0">
                  <a:latin typeface="+mj-lt"/>
                </a:endParaRPr>
              </a:p>
              <a:p>
                <a:pPr marL="0" indent="0">
                  <a:buNone/>
                </a:pPr>
                <a:r>
                  <a:rPr lang="en-US" dirty="0">
                    <a:latin typeface="+mj-lt"/>
                  </a:rPr>
                  <a:t>Optimal Solution: </a:t>
                </a: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 </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m:t>
                                      </m:r>
                                    </m:sub>
                                  </m:sSub>
                                  <m:r>
                                    <a:rPr lang="en-US" i="1">
                                      <a:latin typeface="Cambria Math" panose="02040503050406030204" pitchFamily="18" charset="0"/>
                                    </a:rPr>
                                    <m:t>)</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m:t>
                                      </m:r>
                                    </m:sub>
                                  </m:sSub>
                                </m:den>
                              </m:f>
                            </m:e>
                          </m:d>
                        </m:e>
                        <m:sub>
                          <m:sSubSup>
                            <m:sSubSupPr>
                              <m:ctrlPr>
                                <a:rPr lang="en-US" i="1">
                                  <a:latin typeface="Cambria Math" panose="02040503050406030204" pitchFamily="18" charset="0"/>
                                </a:rPr>
                              </m:ctrlPr>
                            </m:sSubSupPr>
                            <m:e>
                              <m:r>
                                <a:rPr lang="en-US" i="1">
                                  <a:latin typeface="Cambria Math" panose="02040503050406030204" pitchFamily="18" charset="0"/>
                                </a:rPr>
                                <m:t>𝑡</m:t>
                              </m:r>
                            </m:e>
                            <m:sub>
                              <m:r>
                                <a:rPr lang="en-US" i="1">
                                  <a:latin typeface="Cambria Math" panose="02040503050406030204" pitchFamily="18" charset="0"/>
                                </a:rPr>
                                <m:t>𝑚</m:t>
                              </m:r>
                            </m:sub>
                            <m:sup>
                              <m:r>
                                <a:rPr lang="en-US" i="1">
                                  <a:latin typeface="Cambria Math" panose="02040503050406030204" pitchFamily="18" charset="0"/>
                                </a:rPr>
                                <m:t>∗</m:t>
                              </m:r>
                            </m:sup>
                          </m:sSubSup>
                        </m:sub>
                      </m:sSub>
                    </m:oMath>
                  </m:oMathPara>
                </a14:m>
                <a:endParaRPr lang="en-US" dirty="0"/>
              </a:p>
            </p:txBody>
          </p:sp>
        </mc:Choice>
        <mc:Fallback>
          <p:sp>
            <p:nvSpPr>
              <p:cNvPr id="8" name="Content Placeholder 28">
                <a:extLst>
                  <a:ext uri="{FF2B5EF4-FFF2-40B4-BE49-F238E27FC236}">
                    <a16:creationId xmlns:a16="http://schemas.microsoft.com/office/drawing/2014/main" id="{97D5C386-1B2A-4876-B64A-F301FF13ED7A}"/>
                  </a:ext>
                </a:extLst>
              </p:cNvPr>
              <p:cNvSpPr>
                <a:spLocks noGrp="1" noRot="1" noChangeAspect="1" noMove="1" noResize="1" noEditPoints="1" noAdjustHandles="1" noChangeArrowheads="1" noChangeShapeType="1" noTextEdit="1"/>
              </p:cNvSpPr>
              <p:nvPr>
                <p:ph sz="half" idx="1"/>
              </p:nvPr>
            </p:nvSpPr>
            <p:spPr>
              <a:xfrm>
                <a:off x="609600" y="1600201"/>
                <a:ext cx="5384800" cy="4525963"/>
              </a:xfrm>
              <a:blipFill>
                <a:blip r:embed="rId4"/>
                <a:stretch>
                  <a:fillRect l="-2265" t="-1482"/>
                </a:stretch>
              </a:blipFill>
            </p:spPr>
            <p:txBody>
              <a:bodyPr/>
              <a:lstStyle/>
              <a:p>
                <a:r>
                  <a:rPr lang="en-US">
                    <a:noFill/>
                  </a:rPr>
                  <a:t> </a:t>
                </a:r>
              </a:p>
            </p:txBody>
          </p:sp>
        </mc:Fallback>
      </mc:AlternateContent>
      <p:pic>
        <p:nvPicPr>
          <p:cNvPr id="7" name="Picture 6" descr="A picture containing shape&#10;&#10;Description automatically generated">
            <a:extLst>
              <a:ext uri="{FF2B5EF4-FFF2-40B4-BE49-F238E27FC236}">
                <a16:creationId xmlns:a16="http://schemas.microsoft.com/office/drawing/2014/main" id="{63433552-8E63-4059-927C-6C10605AF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305" y="1769201"/>
            <a:ext cx="4389129" cy="4187961"/>
          </a:xfrm>
          <a:prstGeom prst="rect">
            <a:avLst/>
          </a:prstGeom>
        </p:spPr>
      </p:pic>
      <p:sp>
        <p:nvSpPr>
          <p:cNvPr id="4" name="TextBox 3">
            <a:extLst>
              <a:ext uri="{FF2B5EF4-FFF2-40B4-BE49-F238E27FC236}">
                <a16:creationId xmlns:a16="http://schemas.microsoft.com/office/drawing/2014/main" id="{FDC7CD2C-B1E4-4639-B908-2F04C82D4F1B}"/>
              </a:ext>
            </a:extLst>
          </p:cNvPr>
          <p:cNvSpPr txBox="1"/>
          <p:nvPr/>
        </p:nvSpPr>
        <p:spPr>
          <a:xfrm>
            <a:off x="1333500" y="6398695"/>
            <a:ext cx="10350500" cy="369332"/>
          </a:xfrm>
          <a:prstGeom prst="rect">
            <a:avLst/>
          </a:prstGeom>
          <a:noFill/>
        </p:spPr>
        <p:txBody>
          <a:bodyPr wrap="square" rtlCol="0">
            <a:spAutoFit/>
          </a:bodyPr>
          <a:lstStyle/>
          <a:p>
            <a:r>
              <a:rPr lang="en-US" dirty="0"/>
              <a:t>Yoon et al, 2018</a:t>
            </a:r>
          </a:p>
        </p:txBody>
      </p:sp>
    </p:spTree>
    <p:extLst>
      <p:ext uri="{BB962C8B-B14F-4D97-AF65-F5344CB8AC3E}">
        <p14:creationId xmlns:p14="http://schemas.microsoft.com/office/powerpoint/2010/main" val="509393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5E3F0ED-1C9D-457E-9969-8B7BE9658EBA}"/>
                  </a:ext>
                </a:extLst>
              </p:cNvPr>
              <p:cNvSpPr>
                <a:spLocks noGrp="1"/>
              </p:cNvSpPr>
              <p:nvPr>
                <p:ph type="title"/>
              </p:nvPr>
            </p:nvSpPr>
            <p:spPr>
              <a:xfrm>
                <a:off x="279400" y="274639"/>
                <a:ext cx="11582400" cy="1143000"/>
              </a:xfrm>
            </p:spPr>
            <p:txBody>
              <a:bodyPr vert="horz" lIns="91440" tIns="45720" rIns="91440" bIns="45720" rtlCol="0" anchor="ctr">
                <a:noAutofit/>
              </a:bodyPr>
              <a:lstStyle/>
              <a:p>
                <a14:m>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𝐽</m:t>
                        </m:r>
                      </m:e>
                    </m:acc>
                  </m:oMath>
                </a14:m>
                <a:r>
                  <a:rPr lang="en-US" dirty="0"/>
                  <a:t> dictates how long to stay				    	                                    </a:t>
                </a:r>
                <a:br>
                  <a:rPr lang="en-US" dirty="0"/>
                </a:br>
                <a:endParaRPr lang="en-US" dirty="0"/>
              </a:p>
            </p:txBody>
          </p:sp>
        </mc:Choice>
        <mc:Fallback xmlns="">
          <p:sp>
            <p:nvSpPr>
              <p:cNvPr id="2" name="Title 1">
                <a:extLst>
                  <a:ext uri="{FF2B5EF4-FFF2-40B4-BE49-F238E27FC236}">
                    <a16:creationId xmlns:a16="http://schemas.microsoft.com/office/drawing/2014/main" id="{55E3F0ED-1C9D-457E-9969-8B7BE9658EBA}"/>
                  </a:ext>
                </a:extLst>
              </p:cNvPr>
              <p:cNvSpPr>
                <a:spLocks noGrp="1" noRot="1" noChangeAspect="1" noMove="1" noResize="1" noEditPoints="1" noAdjustHandles="1" noChangeArrowheads="1" noChangeShapeType="1" noTextEdit="1"/>
              </p:cNvSpPr>
              <p:nvPr>
                <p:ph type="title"/>
              </p:nvPr>
            </p:nvSpPr>
            <p:spPr>
              <a:xfrm>
                <a:off x="279400" y="274639"/>
                <a:ext cx="11582400" cy="1143000"/>
              </a:xfrm>
              <a:blipFill>
                <a:blip r:embed="rId3"/>
                <a:stretch>
                  <a:fillRect t="-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Content Placeholder 28">
                <a:extLst>
                  <a:ext uri="{FF2B5EF4-FFF2-40B4-BE49-F238E27FC236}">
                    <a16:creationId xmlns:a16="http://schemas.microsoft.com/office/drawing/2014/main" id="{B0492196-0C0A-44D2-8108-2EBB02A681CB}"/>
                  </a:ext>
                </a:extLst>
              </p:cNvPr>
              <p:cNvSpPr>
                <a:spLocks noGrp="1"/>
              </p:cNvSpPr>
              <p:nvPr>
                <p:ph sz="half" idx="1"/>
              </p:nvPr>
            </p:nvSpPr>
            <p:spPr>
              <a:xfrm>
                <a:off x="609600" y="1600201"/>
                <a:ext cx="3035300" cy="4525963"/>
              </a:xfrm>
            </p:spPr>
            <p:txBody>
              <a:bodyPr>
                <a:normAutofit/>
              </a:bodyPr>
              <a:lstStyle/>
              <a:p>
                <a:pPr marL="0" indent="0" algn="ctr">
                  <a:buNone/>
                </a:pPr>
                <a:r>
                  <a:rPr lang="en-US" dirty="0">
                    <a:latin typeface="+mj-lt"/>
                  </a:rPr>
                  <a:t>Optimal Solution: </a:t>
                </a:r>
              </a:p>
              <a:p>
                <a:pPr marL="0" indent="0" algn="ctr">
                  <a:buNone/>
                </a:pPr>
                <a:endParaRPr lang="en-US" dirty="0"/>
              </a:p>
              <a:p>
                <a:pPr marL="0" indent="0" algn="ctr">
                  <a:buNone/>
                </a:pP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r>
                        <a:rPr lang="en-US" i="1">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d>
                            <m:dPr>
                              <m:begChr m:val=""/>
                              <m:endChr m:val="|"/>
                              <m:ctrlPr>
                                <a:rPr lang="en-US" b="0"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e>
                                  </m:d>
                                </m:num>
                                <m:den>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den>
                              </m:f>
                            </m:e>
                          </m:d>
                        </m:e>
                        <m:sub>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h</m:t>
                              </m:r>
                            </m:sub>
                            <m:sup>
                              <m:r>
                                <a:rPr lang="en-US" b="0" i="1" smtClean="0">
                                  <a:solidFill>
                                    <a:schemeClr val="tx1"/>
                                  </a:solidFill>
                                  <a:latin typeface="Cambria Math" panose="02040503050406030204" pitchFamily="18" charset="0"/>
                                </a:rPr>
                                <m:t>∗</m:t>
                              </m:r>
                            </m:sup>
                          </m:sSubSup>
                        </m:sub>
                      </m:sSub>
                    </m:oMath>
                  </m:oMathPara>
                </a14:m>
                <a:endParaRPr lang="en-US" dirty="0"/>
              </a:p>
              <a:p>
                <a:pPr marL="0" indent="0" algn="ctr">
                  <a:buNone/>
                </a:pPr>
                <a:endParaRPr lang="en-US" dirty="0">
                  <a:solidFill>
                    <a:schemeClr val="tx1"/>
                  </a:solidFill>
                </a:endParaRPr>
              </a:p>
              <a:p>
                <a:pPr marL="0" indent="0">
                  <a:buNone/>
                </a:pPr>
                <a:endParaRPr lang="en-US" dirty="0"/>
              </a:p>
            </p:txBody>
          </p:sp>
        </mc:Choice>
        <mc:Fallback>
          <p:sp>
            <p:nvSpPr>
              <p:cNvPr id="29" name="Content Placeholder 28">
                <a:extLst>
                  <a:ext uri="{FF2B5EF4-FFF2-40B4-BE49-F238E27FC236}">
                    <a16:creationId xmlns:a16="http://schemas.microsoft.com/office/drawing/2014/main" id="{B0492196-0C0A-44D2-8108-2EBB02A681CB}"/>
                  </a:ext>
                </a:extLst>
              </p:cNvPr>
              <p:cNvSpPr>
                <a:spLocks noGrp="1" noRot="1" noChangeAspect="1" noMove="1" noResize="1" noEditPoints="1" noAdjustHandles="1" noChangeArrowheads="1" noChangeShapeType="1" noTextEdit="1"/>
              </p:cNvSpPr>
              <p:nvPr>
                <p:ph sz="half" idx="1"/>
              </p:nvPr>
            </p:nvSpPr>
            <p:spPr>
              <a:xfrm>
                <a:off x="609600" y="1600201"/>
                <a:ext cx="3035300" cy="4525963"/>
              </a:xfrm>
              <a:blipFill>
                <a:blip r:embed="rId4"/>
                <a:stretch>
                  <a:fillRect t="-1482" r="-1406"/>
                </a:stretch>
              </a:blipFill>
            </p:spPr>
            <p:txBody>
              <a:bodyPr/>
              <a:lstStyle/>
              <a:p>
                <a:r>
                  <a:rPr lang="en-US">
                    <a:noFill/>
                  </a:rPr>
                  <a:t> </a:t>
                </a:r>
              </a:p>
            </p:txBody>
          </p:sp>
        </mc:Fallback>
      </mc:AlternateContent>
      <p:sp>
        <p:nvSpPr>
          <p:cNvPr id="6" name="Slide Number Placeholder 5" hidden="1">
            <a:extLst>
              <a:ext uri="{FF2B5EF4-FFF2-40B4-BE49-F238E27FC236}">
                <a16:creationId xmlns:a16="http://schemas.microsoft.com/office/drawing/2014/main" id="{6370C5A2-8654-4B4E-A5C9-7EE3B4A1A914}"/>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33</a:t>
            </a:fld>
            <a:endParaRPr lang="en-US"/>
          </a:p>
        </p:txBody>
      </p:sp>
      <p:sp>
        <p:nvSpPr>
          <p:cNvPr id="12" name="Rectangle: Rounded Corners 11">
            <a:extLst>
              <a:ext uri="{FF2B5EF4-FFF2-40B4-BE49-F238E27FC236}">
                <a16:creationId xmlns:a16="http://schemas.microsoft.com/office/drawing/2014/main" id="{940E8A92-1533-40C8-B6CB-F00B8C6323A2}"/>
              </a:ext>
            </a:extLst>
          </p:cNvPr>
          <p:cNvSpPr/>
          <p:nvPr/>
        </p:nvSpPr>
        <p:spPr>
          <a:xfrm>
            <a:off x="4038867" y="1517649"/>
            <a:ext cx="8071853" cy="4818064"/>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hart&#10;&#10;Description automatically generated">
            <a:extLst>
              <a:ext uri="{FF2B5EF4-FFF2-40B4-BE49-F238E27FC236}">
                <a16:creationId xmlns:a16="http://schemas.microsoft.com/office/drawing/2014/main" id="{0BEF9EE2-095B-4AAE-9D1B-67F98946C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7661" y="2154611"/>
            <a:ext cx="3816677" cy="3768669"/>
          </a:xfrm>
          <a:prstGeom prst="rect">
            <a:avLst/>
          </a:prstGeom>
        </p:spPr>
      </p:pic>
      <p:sp>
        <p:nvSpPr>
          <p:cNvPr id="3" name="TextBox 2">
            <a:extLst>
              <a:ext uri="{FF2B5EF4-FFF2-40B4-BE49-F238E27FC236}">
                <a16:creationId xmlns:a16="http://schemas.microsoft.com/office/drawing/2014/main" id="{C6C4C2E7-F9AA-4C50-B8AD-A8FC61F2B20B}"/>
              </a:ext>
            </a:extLst>
          </p:cNvPr>
          <p:cNvSpPr txBox="1"/>
          <p:nvPr/>
        </p:nvSpPr>
        <p:spPr>
          <a:xfrm>
            <a:off x="1333500" y="6398695"/>
            <a:ext cx="10350500" cy="369332"/>
          </a:xfrm>
          <a:prstGeom prst="rect">
            <a:avLst/>
          </a:prstGeom>
          <a:noFill/>
        </p:spPr>
        <p:txBody>
          <a:bodyPr wrap="square" rtlCol="0">
            <a:spAutoFit/>
          </a:bodyPr>
          <a:lstStyle/>
          <a:p>
            <a:r>
              <a:rPr lang="en-US" dirty="0"/>
              <a:t>Yoon et al, 2018</a:t>
            </a:r>
          </a:p>
        </p:txBody>
      </p:sp>
    </p:spTree>
    <p:extLst>
      <p:ext uri="{BB962C8B-B14F-4D97-AF65-F5344CB8AC3E}">
        <p14:creationId xmlns:p14="http://schemas.microsoft.com/office/powerpoint/2010/main" val="1347271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55E3F0ED-1C9D-457E-9969-8B7BE9658EBA}"/>
                  </a:ext>
                </a:extLst>
              </p:cNvPr>
              <p:cNvSpPr>
                <a:spLocks noGrp="1"/>
              </p:cNvSpPr>
              <p:nvPr>
                <p:ph type="title"/>
              </p:nvPr>
            </p:nvSpPr>
            <p:spPr>
              <a:xfrm>
                <a:off x="279400" y="274639"/>
                <a:ext cx="11582400" cy="1143000"/>
              </a:xfrm>
            </p:spPr>
            <p:txBody>
              <a:bodyPr vert="horz" lIns="91440" tIns="45720" rIns="91440" bIns="45720" rtlCol="0" anchor="ctr">
                <a:noAutofit/>
              </a:bodyPr>
              <a:lstStyle/>
              <a:p>
                <a14:m>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𝐽</m:t>
                        </m:r>
                      </m:e>
                    </m:acc>
                  </m:oMath>
                </a14:m>
                <a:r>
                  <a:rPr lang="en-US" dirty="0"/>
                  <a:t> dictates how long to stay and</a:t>
                </a:r>
                <a:r>
                  <a:rPr lang="en-US" i="1" dirty="0"/>
                  <a:t>	 			</a:t>
                </a:r>
                <a:br>
                  <a:rPr lang="en-US" i="1" dirty="0"/>
                </a:br>
                <a:endParaRPr lang="en-US" dirty="0"/>
              </a:p>
            </p:txBody>
          </p:sp>
        </mc:Choice>
        <mc:Fallback>
          <p:sp>
            <p:nvSpPr>
              <p:cNvPr id="2" name="Title 1">
                <a:extLst>
                  <a:ext uri="{FF2B5EF4-FFF2-40B4-BE49-F238E27FC236}">
                    <a16:creationId xmlns:a16="http://schemas.microsoft.com/office/drawing/2014/main" id="{55E3F0ED-1C9D-457E-9969-8B7BE9658EBA}"/>
                  </a:ext>
                </a:extLst>
              </p:cNvPr>
              <p:cNvSpPr>
                <a:spLocks noGrp="1" noRot="1" noChangeAspect="1" noMove="1" noResize="1" noEditPoints="1" noAdjustHandles="1" noChangeArrowheads="1" noChangeShapeType="1" noTextEdit="1"/>
              </p:cNvSpPr>
              <p:nvPr>
                <p:ph type="title"/>
              </p:nvPr>
            </p:nvSpPr>
            <p:spPr>
              <a:xfrm>
                <a:off x="279400" y="274639"/>
                <a:ext cx="11582400" cy="1143000"/>
              </a:xfrm>
              <a:blipFill>
                <a:blip r:embed="rId3"/>
                <a:stretch>
                  <a:fillRect t="-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Content Placeholder 28">
                <a:extLst>
                  <a:ext uri="{FF2B5EF4-FFF2-40B4-BE49-F238E27FC236}">
                    <a16:creationId xmlns:a16="http://schemas.microsoft.com/office/drawing/2014/main" id="{B0492196-0C0A-44D2-8108-2EBB02A681CB}"/>
                  </a:ext>
                </a:extLst>
              </p:cNvPr>
              <p:cNvSpPr>
                <a:spLocks noGrp="1"/>
              </p:cNvSpPr>
              <p:nvPr>
                <p:ph sz="half" idx="1"/>
              </p:nvPr>
            </p:nvSpPr>
            <p:spPr>
              <a:xfrm>
                <a:off x="609600" y="1600201"/>
                <a:ext cx="3035300" cy="4525963"/>
              </a:xfrm>
            </p:spPr>
            <p:txBody>
              <a:bodyPr>
                <a:normAutofit/>
              </a:bodyPr>
              <a:lstStyle/>
              <a:p>
                <a:pPr marL="0" indent="0" algn="ctr">
                  <a:buNone/>
                </a:pPr>
                <a:r>
                  <a:rPr lang="en-US" dirty="0">
                    <a:latin typeface="+mj-lt"/>
                  </a:rPr>
                  <a:t>Optimal Solution: </a:t>
                </a:r>
              </a:p>
              <a:p>
                <a:pPr marL="0" indent="0" algn="ctr">
                  <a:buNone/>
                </a:pPr>
                <a:endParaRPr lang="en-US" dirty="0"/>
              </a:p>
              <a:p>
                <a:pPr marL="0" indent="0" algn="ctr">
                  <a:buNone/>
                </a:pP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r>
                        <a:rPr lang="en-US" i="1">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d>
                            <m:dPr>
                              <m:begChr m:val=""/>
                              <m:endChr m:val="|"/>
                              <m:ctrlPr>
                                <a:rPr lang="en-US" b="0"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e>
                                  </m:d>
                                </m:num>
                                <m:den>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den>
                              </m:f>
                            </m:e>
                          </m:d>
                        </m:e>
                        <m:sub>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h</m:t>
                              </m:r>
                            </m:sub>
                            <m:sup>
                              <m:r>
                                <a:rPr lang="en-US" b="0" i="1" smtClean="0">
                                  <a:solidFill>
                                    <a:schemeClr val="tx1"/>
                                  </a:solidFill>
                                  <a:latin typeface="Cambria Math" panose="02040503050406030204" pitchFamily="18" charset="0"/>
                                </a:rPr>
                                <m:t>∗</m:t>
                              </m:r>
                            </m:sup>
                          </m:sSubSup>
                        </m:sub>
                      </m:sSub>
                    </m:oMath>
                  </m:oMathPara>
                </a14:m>
                <a:endParaRPr lang="en-US" dirty="0"/>
              </a:p>
              <a:p>
                <a:pPr marL="0" indent="0" algn="ctr">
                  <a:buNone/>
                </a:pPr>
                <a:r>
                  <a:rPr lang="en-US" dirty="0">
                    <a:latin typeface="+mj-lt"/>
                  </a:rPr>
                  <a:t>AND</a:t>
                </a:r>
              </a:p>
              <a:p>
                <a:pPr marL="0" indent="0" algn="ctr">
                  <a:buNone/>
                </a:pPr>
                <a:endParaRPr lang="en-US" dirty="0"/>
              </a:p>
              <a:p>
                <a:pPr marL="0" indent="0">
                  <a:buNone/>
                </a:pPr>
                <a:endParaRPr lang="en-US" dirty="0"/>
              </a:p>
            </p:txBody>
          </p:sp>
        </mc:Choice>
        <mc:Fallback>
          <p:sp>
            <p:nvSpPr>
              <p:cNvPr id="29" name="Content Placeholder 28">
                <a:extLst>
                  <a:ext uri="{FF2B5EF4-FFF2-40B4-BE49-F238E27FC236}">
                    <a16:creationId xmlns:a16="http://schemas.microsoft.com/office/drawing/2014/main" id="{B0492196-0C0A-44D2-8108-2EBB02A681CB}"/>
                  </a:ext>
                </a:extLst>
              </p:cNvPr>
              <p:cNvSpPr>
                <a:spLocks noGrp="1" noRot="1" noChangeAspect="1" noMove="1" noResize="1" noEditPoints="1" noAdjustHandles="1" noChangeArrowheads="1" noChangeShapeType="1" noTextEdit="1"/>
              </p:cNvSpPr>
              <p:nvPr>
                <p:ph sz="half" idx="1"/>
              </p:nvPr>
            </p:nvSpPr>
            <p:spPr>
              <a:xfrm>
                <a:off x="609600" y="1600201"/>
                <a:ext cx="3035300" cy="4525963"/>
              </a:xfrm>
              <a:blipFill>
                <a:blip r:embed="rId4"/>
                <a:stretch>
                  <a:fillRect t="-1482" r="-1406"/>
                </a:stretch>
              </a:blipFill>
            </p:spPr>
            <p:txBody>
              <a:bodyPr/>
              <a:lstStyle/>
              <a:p>
                <a:r>
                  <a:rPr lang="en-US">
                    <a:noFill/>
                  </a:rPr>
                  <a:t> </a:t>
                </a:r>
              </a:p>
            </p:txBody>
          </p:sp>
        </mc:Fallback>
      </mc:AlternateContent>
      <p:sp>
        <p:nvSpPr>
          <p:cNvPr id="6" name="Slide Number Placeholder 5" hidden="1">
            <a:extLst>
              <a:ext uri="{FF2B5EF4-FFF2-40B4-BE49-F238E27FC236}">
                <a16:creationId xmlns:a16="http://schemas.microsoft.com/office/drawing/2014/main" id="{6370C5A2-8654-4B4E-A5C9-7EE3B4A1A914}"/>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34</a:t>
            </a:fld>
            <a:endParaRPr lang="en-US"/>
          </a:p>
        </p:txBody>
      </p:sp>
      <p:sp>
        <p:nvSpPr>
          <p:cNvPr id="7" name="Rectangle: Rounded Corners 6">
            <a:extLst>
              <a:ext uri="{FF2B5EF4-FFF2-40B4-BE49-F238E27FC236}">
                <a16:creationId xmlns:a16="http://schemas.microsoft.com/office/drawing/2014/main" id="{60C91B51-742D-477A-8988-0AF9705FA63C}"/>
              </a:ext>
            </a:extLst>
          </p:cNvPr>
          <p:cNvSpPr/>
          <p:nvPr/>
        </p:nvSpPr>
        <p:spPr>
          <a:xfrm>
            <a:off x="4038867" y="1517649"/>
            <a:ext cx="8071853" cy="4818064"/>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chart&#10;&#10;Description automatically generated">
            <a:extLst>
              <a:ext uri="{FF2B5EF4-FFF2-40B4-BE49-F238E27FC236}">
                <a16:creationId xmlns:a16="http://schemas.microsoft.com/office/drawing/2014/main" id="{BF827916-6B81-4CC9-AAE4-2C3BF88A5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7661" y="2154611"/>
            <a:ext cx="3816677" cy="3768669"/>
          </a:xfrm>
          <a:prstGeom prst="rect">
            <a:avLst/>
          </a:prstGeom>
        </p:spPr>
      </p:pic>
      <p:sp>
        <p:nvSpPr>
          <p:cNvPr id="3" name="TextBox 2">
            <a:extLst>
              <a:ext uri="{FF2B5EF4-FFF2-40B4-BE49-F238E27FC236}">
                <a16:creationId xmlns:a16="http://schemas.microsoft.com/office/drawing/2014/main" id="{0341F665-B0E9-4913-845C-2F36602B5C47}"/>
              </a:ext>
            </a:extLst>
          </p:cNvPr>
          <p:cNvSpPr txBox="1"/>
          <p:nvPr/>
        </p:nvSpPr>
        <p:spPr>
          <a:xfrm>
            <a:off x="1333500" y="6398695"/>
            <a:ext cx="10350500" cy="369332"/>
          </a:xfrm>
          <a:prstGeom prst="rect">
            <a:avLst/>
          </a:prstGeom>
          <a:noFill/>
        </p:spPr>
        <p:txBody>
          <a:bodyPr wrap="square" rtlCol="0">
            <a:spAutoFit/>
          </a:bodyPr>
          <a:lstStyle/>
          <a:p>
            <a:r>
              <a:rPr lang="en-US" dirty="0"/>
              <a:t>Yoon et al, 2018</a:t>
            </a:r>
          </a:p>
        </p:txBody>
      </p:sp>
    </p:spTree>
    <p:extLst>
      <p:ext uri="{BB962C8B-B14F-4D97-AF65-F5344CB8AC3E}">
        <p14:creationId xmlns:p14="http://schemas.microsoft.com/office/powerpoint/2010/main" val="929453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55E3F0ED-1C9D-457E-9969-8B7BE9658EBA}"/>
                  </a:ext>
                </a:extLst>
              </p:cNvPr>
              <p:cNvSpPr>
                <a:spLocks noGrp="1"/>
              </p:cNvSpPr>
              <p:nvPr>
                <p:ph type="title"/>
              </p:nvPr>
            </p:nvSpPr>
            <p:spPr>
              <a:xfrm>
                <a:off x="279400" y="274639"/>
                <a:ext cx="11582400" cy="1143000"/>
              </a:xfrm>
            </p:spPr>
            <p:txBody>
              <a:bodyPr vert="horz" lIns="91440" tIns="45720" rIns="91440" bIns="45720" rtlCol="0" anchor="ctr">
                <a:noAutofit/>
              </a:bodyPr>
              <a:lstStyle/>
              <a:p>
                <a14:m>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𝐽</m:t>
                        </m:r>
                      </m:e>
                    </m:acc>
                  </m:oMath>
                </a14:m>
                <a:r>
                  <a:rPr lang="en-US" dirty="0"/>
                  <a:t> dictates how long to stay and how fast to move to the next patch</a:t>
                </a:r>
              </a:p>
            </p:txBody>
          </p:sp>
        </mc:Choice>
        <mc:Fallback>
          <p:sp>
            <p:nvSpPr>
              <p:cNvPr id="2" name="Title 1">
                <a:extLst>
                  <a:ext uri="{FF2B5EF4-FFF2-40B4-BE49-F238E27FC236}">
                    <a16:creationId xmlns:a16="http://schemas.microsoft.com/office/drawing/2014/main" id="{55E3F0ED-1C9D-457E-9969-8B7BE9658EBA}"/>
                  </a:ext>
                </a:extLst>
              </p:cNvPr>
              <p:cNvSpPr>
                <a:spLocks noGrp="1" noRot="1" noChangeAspect="1" noMove="1" noResize="1" noEditPoints="1" noAdjustHandles="1" noChangeArrowheads="1" noChangeShapeType="1" noTextEdit="1"/>
              </p:cNvSpPr>
              <p:nvPr>
                <p:ph type="title"/>
              </p:nvPr>
            </p:nvSpPr>
            <p:spPr>
              <a:xfrm>
                <a:off x="279400" y="274639"/>
                <a:ext cx="11582400" cy="1143000"/>
              </a:xfrm>
              <a:blipFill>
                <a:blip r:embed="rId3"/>
                <a:stretch>
                  <a:fillRect t="-23404" r="-2158" b="-37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ontent Placeholder 28">
                <a:extLst>
                  <a:ext uri="{FF2B5EF4-FFF2-40B4-BE49-F238E27FC236}">
                    <a16:creationId xmlns:a16="http://schemas.microsoft.com/office/drawing/2014/main" id="{B0492196-0C0A-44D2-8108-2EBB02A681CB}"/>
                  </a:ext>
                </a:extLst>
              </p:cNvPr>
              <p:cNvSpPr>
                <a:spLocks noGrp="1"/>
              </p:cNvSpPr>
              <p:nvPr>
                <p:ph sz="half" idx="1"/>
              </p:nvPr>
            </p:nvSpPr>
            <p:spPr>
              <a:xfrm>
                <a:off x="609600" y="1600201"/>
                <a:ext cx="3035300" cy="4525963"/>
              </a:xfrm>
            </p:spPr>
            <p:txBody>
              <a:bodyPr>
                <a:normAutofit/>
              </a:bodyPr>
              <a:lstStyle/>
              <a:p>
                <a:pPr marL="0" indent="0" algn="ctr">
                  <a:buNone/>
                </a:pPr>
                <a:r>
                  <a:rPr lang="en-US" dirty="0">
                    <a:latin typeface="+mj-lt"/>
                  </a:rPr>
                  <a:t>Optimal solution: </a:t>
                </a:r>
              </a:p>
              <a:p>
                <a:pPr marL="0" indent="0" algn="ctr">
                  <a:buNone/>
                </a:pPr>
                <a:endParaRPr lang="en-US" dirty="0">
                  <a:latin typeface="+mj-lt"/>
                </a:endParaRPr>
              </a:p>
              <a:p>
                <a:pPr marL="0" indent="0" algn="ctr">
                  <a:buNone/>
                </a:pP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r>
                        <a:rPr lang="en-US" i="1">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d>
                            <m:dPr>
                              <m:begChr m:val=""/>
                              <m:endChr m:val="|"/>
                              <m:ctrlPr>
                                <a:rPr lang="en-US" b="0"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e>
                                  </m:d>
                                </m:num>
                                <m:den>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h</m:t>
                                      </m:r>
                                    </m:sub>
                                  </m:sSub>
                                </m:den>
                              </m:f>
                            </m:e>
                          </m:d>
                        </m:e>
                        <m:sub>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h</m:t>
                              </m:r>
                            </m:sub>
                            <m:sup>
                              <m:r>
                                <a:rPr lang="en-US" b="0" i="1" smtClean="0">
                                  <a:solidFill>
                                    <a:schemeClr val="tx1"/>
                                  </a:solidFill>
                                  <a:latin typeface="Cambria Math" panose="02040503050406030204" pitchFamily="18" charset="0"/>
                                </a:rPr>
                                <m:t>∗</m:t>
                              </m:r>
                            </m:sup>
                          </m:sSubSup>
                        </m:sub>
                      </m:sSub>
                    </m:oMath>
                  </m:oMathPara>
                </a14:m>
                <a:endParaRPr lang="en-US" dirty="0">
                  <a:latin typeface="+mj-lt"/>
                </a:endParaRPr>
              </a:p>
              <a:p>
                <a:pPr marL="0" indent="0" algn="ctr">
                  <a:buNone/>
                </a:pPr>
                <a:r>
                  <a:rPr lang="en-US" dirty="0">
                    <a:latin typeface="+mj-lt"/>
                  </a:rPr>
                  <a:t>AND</a:t>
                </a:r>
              </a:p>
              <a:p>
                <a:pPr marL="0" indent="0" algn="ctr">
                  <a:buNone/>
                </a:pPr>
                <a:endParaRPr lang="en-US" dirty="0"/>
              </a:p>
              <a:p>
                <a:pPr marL="0" indent="0" algn="ctr">
                  <a:buNone/>
                </a:pPr>
                <a14:m>
                  <m:oMathPara xmlns:m="http://schemas.openxmlformats.org/officeDocument/2006/math">
                    <m:oMathParaPr>
                      <m:jc m:val="centerGroup"/>
                    </m:oMathParaPr>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r>
                        <a:rPr lang="en-US" i="1">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 </m:t>
                      </m:r>
                      <m:sSub>
                        <m:sSubPr>
                          <m:ctrlPr>
                            <a:rPr lang="en-US" b="0" i="1" smtClean="0">
                              <a:solidFill>
                                <a:schemeClr val="tx1"/>
                              </a:solidFill>
                              <a:latin typeface="Cambria Math" panose="02040503050406030204" pitchFamily="18" charset="0"/>
                            </a:rPr>
                          </m:ctrlPr>
                        </m:sSubPr>
                        <m:e>
                          <m:d>
                            <m:dPr>
                              <m:begChr m:val=""/>
                              <m:endChr m:val="|"/>
                              <m:ctrlPr>
                                <a:rPr lang="en-US" b="0"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𝑢</m:t>
                                  </m:r>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i="1">
                                          <a:solidFill>
                                            <a:schemeClr val="tx1"/>
                                          </a:solidFill>
                                          <a:latin typeface="Cambria Math" panose="02040503050406030204" pitchFamily="18" charset="0"/>
                                        </a:rPr>
                                        <m:t>𝑚</m:t>
                                      </m:r>
                                    </m:sub>
                                  </m:sSub>
                                  <m:r>
                                    <a:rPr lang="en-US" i="1">
                                      <a:solidFill>
                                        <a:schemeClr val="tx1"/>
                                      </a:solidFill>
                                      <a:latin typeface="Cambria Math" panose="02040503050406030204" pitchFamily="18" charset="0"/>
                                    </a:rPr>
                                    <m:t>)</m:t>
                                  </m:r>
                                </m:num>
                                <m:den>
                                  <m:r>
                                    <a:rPr lang="en-US" i="1">
                                      <a:solidFill>
                                        <a:schemeClr val="tx1"/>
                                      </a:solidFill>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𝑚</m:t>
                                      </m:r>
                                    </m:sub>
                                  </m:sSub>
                                </m:den>
                              </m:f>
                            </m:e>
                          </m:d>
                        </m:e>
                        <m:sub>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𝑡</m:t>
                              </m:r>
                            </m:e>
                            <m:sub>
                              <m:r>
                                <a:rPr lang="en-US" b="0" i="1" smtClean="0">
                                  <a:solidFill>
                                    <a:schemeClr val="tx1"/>
                                  </a:solidFill>
                                  <a:latin typeface="Cambria Math" panose="02040503050406030204" pitchFamily="18" charset="0"/>
                                </a:rPr>
                                <m:t>𝑚</m:t>
                              </m:r>
                            </m:sub>
                            <m:sup>
                              <m:r>
                                <a:rPr lang="en-US" b="0" i="1" smtClean="0">
                                  <a:solidFill>
                                    <a:schemeClr val="tx1"/>
                                  </a:solidFill>
                                  <a:latin typeface="Cambria Math" panose="02040503050406030204" pitchFamily="18" charset="0"/>
                                </a:rPr>
                                <m:t>∗</m:t>
                              </m:r>
                            </m:sup>
                          </m:sSubSup>
                        </m:sub>
                      </m:sSub>
                    </m:oMath>
                  </m:oMathPara>
                </a14:m>
                <a:endParaRPr lang="en-US" dirty="0">
                  <a:solidFill>
                    <a:schemeClr val="tx1"/>
                  </a:solidFill>
                </a:endParaRPr>
              </a:p>
              <a:p>
                <a:pPr marL="0" indent="0">
                  <a:buNone/>
                </a:pPr>
                <a:endParaRPr lang="en-US" dirty="0"/>
              </a:p>
            </p:txBody>
          </p:sp>
        </mc:Choice>
        <mc:Fallback xmlns="">
          <p:sp>
            <p:nvSpPr>
              <p:cNvPr id="29" name="Content Placeholder 28">
                <a:extLst>
                  <a:ext uri="{FF2B5EF4-FFF2-40B4-BE49-F238E27FC236}">
                    <a16:creationId xmlns:a16="http://schemas.microsoft.com/office/drawing/2014/main" id="{B0492196-0C0A-44D2-8108-2EBB02A681CB}"/>
                  </a:ext>
                </a:extLst>
              </p:cNvPr>
              <p:cNvSpPr>
                <a:spLocks noGrp="1" noRot="1" noChangeAspect="1" noMove="1" noResize="1" noEditPoints="1" noAdjustHandles="1" noChangeArrowheads="1" noChangeShapeType="1" noTextEdit="1"/>
              </p:cNvSpPr>
              <p:nvPr>
                <p:ph sz="half" idx="1"/>
              </p:nvPr>
            </p:nvSpPr>
            <p:spPr>
              <a:xfrm>
                <a:off x="609600" y="1600201"/>
                <a:ext cx="3035300" cy="4525963"/>
              </a:xfrm>
              <a:blipFill>
                <a:blip r:embed="rId4"/>
                <a:stretch>
                  <a:fillRect t="-1482" r="-1205"/>
                </a:stretch>
              </a:blipFill>
            </p:spPr>
            <p:txBody>
              <a:bodyPr/>
              <a:lstStyle/>
              <a:p>
                <a:r>
                  <a:rPr lang="en-US">
                    <a:noFill/>
                  </a:rPr>
                  <a:t> </a:t>
                </a:r>
              </a:p>
            </p:txBody>
          </p:sp>
        </mc:Fallback>
      </mc:AlternateContent>
      <p:sp>
        <p:nvSpPr>
          <p:cNvPr id="6" name="Slide Number Placeholder 5" hidden="1">
            <a:extLst>
              <a:ext uri="{FF2B5EF4-FFF2-40B4-BE49-F238E27FC236}">
                <a16:creationId xmlns:a16="http://schemas.microsoft.com/office/drawing/2014/main" id="{6370C5A2-8654-4B4E-A5C9-7EE3B4A1A914}"/>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35</a:t>
            </a:fld>
            <a:endParaRPr lang="en-US"/>
          </a:p>
        </p:txBody>
      </p:sp>
      <p:sp>
        <p:nvSpPr>
          <p:cNvPr id="8" name="Rectangle: Rounded Corners 7">
            <a:extLst>
              <a:ext uri="{FF2B5EF4-FFF2-40B4-BE49-F238E27FC236}">
                <a16:creationId xmlns:a16="http://schemas.microsoft.com/office/drawing/2014/main" id="{831859DD-9D25-4F54-A4D4-0111DA1F3303}"/>
              </a:ext>
            </a:extLst>
          </p:cNvPr>
          <p:cNvSpPr/>
          <p:nvPr/>
        </p:nvSpPr>
        <p:spPr>
          <a:xfrm>
            <a:off x="4038867" y="1517649"/>
            <a:ext cx="8071853" cy="4818064"/>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hart&#10;&#10;Description automatically generated">
            <a:extLst>
              <a:ext uri="{FF2B5EF4-FFF2-40B4-BE49-F238E27FC236}">
                <a16:creationId xmlns:a16="http://schemas.microsoft.com/office/drawing/2014/main" id="{ED1B5C4D-4BF8-452D-BB68-53F90D0BC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7661" y="2154611"/>
            <a:ext cx="3816677" cy="3768669"/>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4B5EE89-9CE0-40BF-A1CC-0A59A219C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5628" y="2154611"/>
            <a:ext cx="3985206" cy="3802551"/>
          </a:xfrm>
          <a:prstGeom prst="rect">
            <a:avLst/>
          </a:prstGeom>
        </p:spPr>
      </p:pic>
      <p:sp>
        <p:nvSpPr>
          <p:cNvPr id="3" name="TextBox 2">
            <a:extLst>
              <a:ext uri="{FF2B5EF4-FFF2-40B4-BE49-F238E27FC236}">
                <a16:creationId xmlns:a16="http://schemas.microsoft.com/office/drawing/2014/main" id="{AFBB2B19-2DBE-4AF7-ABC5-3F2B097CBAEE}"/>
              </a:ext>
            </a:extLst>
          </p:cNvPr>
          <p:cNvSpPr txBox="1"/>
          <p:nvPr/>
        </p:nvSpPr>
        <p:spPr>
          <a:xfrm>
            <a:off x="1333500" y="6398695"/>
            <a:ext cx="10350500" cy="369332"/>
          </a:xfrm>
          <a:prstGeom prst="rect">
            <a:avLst/>
          </a:prstGeom>
          <a:noFill/>
        </p:spPr>
        <p:txBody>
          <a:bodyPr wrap="square" rtlCol="0">
            <a:spAutoFit/>
          </a:bodyPr>
          <a:lstStyle/>
          <a:p>
            <a:r>
              <a:rPr lang="en-US" dirty="0"/>
              <a:t>Yoon et al, 2018</a:t>
            </a:r>
          </a:p>
        </p:txBody>
      </p:sp>
    </p:spTree>
    <p:extLst>
      <p:ext uri="{BB962C8B-B14F-4D97-AF65-F5344CB8AC3E}">
        <p14:creationId xmlns:p14="http://schemas.microsoft.com/office/powerpoint/2010/main" val="3105092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3C77-0D0C-48CD-8BD8-45AD81644765}"/>
              </a:ext>
            </a:extLst>
          </p:cNvPr>
          <p:cNvSpPr>
            <a:spLocks noGrp="1"/>
          </p:cNvSpPr>
          <p:nvPr>
            <p:ph type="ctrTitle"/>
          </p:nvPr>
        </p:nvSpPr>
        <p:spPr/>
        <p:txBody>
          <a:bodyPr anchor="ctr">
            <a:normAutofit/>
          </a:bodyPr>
          <a:lstStyle/>
          <a:p>
            <a:r>
              <a:rPr lang="en-US" dirty="0">
                <a:solidFill>
                  <a:schemeClr val="accent1"/>
                </a:solidFill>
              </a:rPr>
              <a:t>Does the quality of the environment modulate vigor of movements?</a:t>
            </a:r>
          </a:p>
        </p:txBody>
      </p:sp>
      <p:sp>
        <p:nvSpPr>
          <p:cNvPr id="3" name="Content Placeholder 2">
            <a:extLst>
              <a:ext uri="{FF2B5EF4-FFF2-40B4-BE49-F238E27FC236}">
                <a16:creationId xmlns:a16="http://schemas.microsoft.com/office/drawing/2014/main" id="{34D65BA2-7901-45AE-917B-3114516CC5FC}"/>
              </a:ext>
            </a:extLst>
          </p:cNvPr>
          <p:cNvSpPr>
            <a:spLocks noGrp="1"/>
          </p:cNvSpPr>
          <p:nvPr>
            <p:ph type="subTitle" idx="1"/>
          </p:nvPr>
        </p:nvSpPr>
        <p:spPr/>
        <p:txBody>
          <a:bodyPr>
            <a:normAutofit fontScale="700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E5CB1DD8-94A1-4360-A409-53B20BF361CE}"/>
              </a:ext>
            </a:extLst>
          </p:cNvPr>
          <p:cNvSpPr>
            <a:spLocks noGrp="1"/>
          </p:cNvSpPr>
          <p:nvPr>
            <p:ph type="sldNum" sz="quarter" idx="12"/>
          </p:nvPr>
        </p:nvSpPr>
        <p:spPr/>
        <p:txBody>
          <a:bodyPr/>
          <a:lstStyle/>
          <a:p>
            <a:fld id="{13D62B89-4EDD-4BD0-96AE-17C8BA44C6D5}" type="slidenum">
              <a:rPr lang="en-US" smtClean="0"/>
              <a:t>36</a:t>
            </a:fld>
            <a:endParaRPr lang="en-US"/>
          </a:p>
        </p:txBody>
      </p:sp>
    </p:spTree>
    <p:extLst>
      <p:ext uri="{BB962C8B-B14F-4D97-AF65-F5344CB8AC3E}">
        <p14:creationId xmlns:p14="http://schemas.microsoft.com/office/powerpoint/2010/main" val="237612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19DA8F-484C-49E1-9CB6-D5A0E926DFE6}"/>
              </a:ext>
            </a:extLst>
          </p:cNvPr>
          <p:cNvSpPr/>
          <p:nvPr/>
        </p:nvSpPr>
        <p:spPr>
          <a:xfrm>
            <a:off x="1055802" y="1454150"/>
            <a:ext cx="4798243" cy="4818064"/>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2E9E9-6E2E-4235-AE44-D752EC3B6619}"/>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solidFill>
                  <a:schemeClr val="tx1"/>
                </a:solidFill>
              </a:rPr>
              <a:t>When environment quality improves…</a:t>
            </a:r>
          </a:p>
        </p:txBody>
      </p:sp>
      <p:sp>
        <p:nvSpPr>
          <p:cNvPr id="31" name="Slide Number Placeholder 30" hidden="1">
            <a:extLst>
              <a:ext uri="{FF2B5EF4-FFF2-40B4-BE49-F238E27FC236}">
                <a16:creationId xmlns:a16="http://schemas.microsoft.com/office/drawing/2014/main" id="{99F8BB2A-F270-40A8-8078-196D86A36675}"/>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37</a:t>
            </a:fld>
            <a:endParaRPr lang="en-US"/>
          </a:p>
        </p:txBody>
      </p:sp>
      <p:sp>
        <p:nvSpPr>
          <p:cNvPr id="12" name="Content Placeholder 11">
            <a:extLst>
              <a:ext uri="{FF2B5EF4-FFF2-40B4-BE49-F238E27FC236}">
                <a16:creationId xmlns:a16="http://schemas.microsoft.com/office/drawing/2014/main" id="{3CDDA787-44A2-4960-B127-D3CA7F5327ED}"/>
              </a:ext>
            </a:extLst>
          </p:cNvPr>
          <p:cNvSpPr>
            <a:spLocks noGrp="1"/>
          </p:cNvSpPr>
          <p:nvPr>
            <p:ph sz="half" idx="2"/>
          </p:nvPr>
        </p:nvSpPr>
        <p:spPr/>
        <p:txBody>
          <a:bodyPr/>
          <a:lstStyle/>
          <a:p>
            <a:endParaRPr lang="en-US"/>
          </a:p>
        </p:txBody>
      </p:sp>
      <p:pic>
        <p:nvPicPr>
          <p:cNvPr id="18" name="Content Placeholder 7" descr="A picture containing diagram&#10;&#10;Description automatically generated">
            <a:extLst>
              <a:ext uri="{FF2B5EF4-FFF2-40B4-BE49-F238E27FC236}">
                <a16:creationId xmlns:a16="http://schemas.microsoft.com/office/drawing/2014/main" id="{AE92D5B8-FD64-4FE6-B3FA-93A6C920078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23994" y="1476375"/>
            <a:ext cx="3538506" cy="4911618"/>
          </a:xfrm>
        </p:spPr>
      </p:pic>
    </p:spTree>
    <p:extLst>
      <p:ext uri="{BB962C8B-B14F-4D97-AF65-F5344CB8AC3E}">
        <p14:creationId xmlns:p14="http://schemas.microsoft.com/office/powerpoint/2010/main" val="830062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19DA8F-484C-49E1-9CB6-D5A0E926DFE6}"/>
              </a:ext>
            </a:extLst>
          </p:cNvPr>
          <p:cNvSpPr/>
          <p:nvPr/>
        </p:nvSpPr>
        <p:spPr>
          <a:xfrm>
            <a:off x="1055802" y="1454150"/>
            <a:ext cx="4798243" cy="4818064"/>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2E9E9-6E2E-4235-AE44-D752EC3B6619}"/>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solidFill>
                  <a:schemeClr val="tx1"/>
                </a:solidFill>
              </a:rPr>
              <a:t>…Optimal movement duration decreases</a:t>
            </a:r>
            <a:endParaRPr lang="en-US" dirty="0">
              <a:solidFill>
                <a:schemeClr val="accent1"/>
              </a:solidFill>
            </a:endParaRPr>
          </a:p>
        </p:txBody>
      </p:sp>
      <mc:AlternateContent xmlns:mc="http://schemas.openxmlformats.org/markup-compatibility/2006" xmlns:a14="http://schemas.microsoft.com/office/drawing/2010/main">
        <mc:Choice Requires="a14">
          <p:sp>
            <p:nvSpPr>
              <p:cNvPr id="36" name="Content Placeholder 3">
                <a:extLst>
                  <a:ext uri="{FF2B5EF4-FFF2-40B4-BE49-F238E27FC236}">
                    <a16:creationId xmlns:a16="http://schemas.microsoft.com/office/drawing/2014/main" id="{61DA38DA-BA40-46AD-9CD4-B512B13FCAE0}"/>
                  </a:ext>
                </a:extLst>
              </p:cNvPr>
              <p:cNvSpPr>
                <a:spLocks noGrp="1"/>
              </p:cNvSpPr>
              <p:nvPr>
                <p:ph sz="half" idx="2"/>
              </p:nvPr>
            </p:nvSpPr>
            <p:spPr>
              <a:xfrm>
                <a:off x="6197600" y="1600201"/>
                <a:ext cx="5384800" cy="4525963"/>
              </a:xfrm>
            </p:spPr>
            <p:txBody>
              <a:bodyPr/>
              <a:lstStyle/>
              <a:p>
                <a:endParaRPr lang="en-US" dirty="0"/>
              </a:p>
              <a:p>
                <a:pPr marL="0" indent="0">
                  <a:buNone/>
                </a:pPr>
                <a:r>
                  <a:rPr lang="en-US" dirty="0">
                    <a:solidFill>
                      <a:schemeClr val="tx1"/>
                    </a:solidFill>
                    <a:latin typeface="+mj-lt"/>
                  </a:rPr>
                  <a:t>In a better environment (higher </a:t>
                </a:r>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oMath>
                </a14:m>
                <a:r>
                  <a:rPr lang="en-US" dirty="0">
                    <a:solidFill>
                      <a:schemeClr val="tx1"/>
                    </a:solidFill>
                    <a:latin typeface="+mj-lt"/>
                  </a:rPr>
                  <a:t>), it is optimal to move faster.</a:t>
                </a:r>
              </a:p>
              <a:p>
                <a:pPr marL="0" indent="0">
                  <a:buNone/>
                </a:pPr>
                <a:endParaRPr lang="en-US" dirty="0">
                  <a:latin typeface="+mj-lt"/>
                </a:endParaRPr>
              </a:p>
              <a:p>
                <a:pPr marL="0" indent="0">
                  <a:buNone/>
                </a:pPr>
                <a:endParaRPr lang="en-US" dirty="0"/>
              </a:p>
            </p:txBody>
          </p:sp>
        </mc:Choice>
        <mc:Fallback xmlns="">
          <p:sp>
            <p:nvSpPr>
              <p:cNvPr id="36" name="Content Placeholder 3">
                <a:extLst>
                  <a:ext uri="{FF2B5EF4-FFF2-40B4-BE49-F238E27FC236}">
                    <a16:creationId xmlns:a16="http://schemas.microsoft.com/office/drawing/2014/main" id="{61DA38DA-BA40-46AD-9CD4-B512B13FCAE0}"/>
                  </a:ext>
                </a:extLst>
              </p:cNvPr>
              <p:cNvSpPr>
                <a:spLocks noGrp="1" noRot="1" noChangeAspect="1" noMove="1" noResize="1" noEditPoints="1" noAdjustHandles="1" noChangeArrowheads="1" noChangeShapeType="1" noTextEdit="1"/>
              </p:cNvSpPr>
              <p:nvPr>
                <p:ph sz="half" idx="2"/>
              </p:nvPr>
            </p:nvSpPr>
            <p:spPr>
              <a:xfrm>
                <a:off x="6197600" y="1600201"/>
                <a:ext cx="5384800" cy="4525963"/>
              </a:xfrm>
              <a:blipFill>
                <a:blip r:embed="rId3"/>
                <a:stretch>
                  <a:fillRect l="-2378"/>
                </a:stretch>
              </a:blipFill>
            </p:spPr>
            <p:txBody>
              <a:bodyPr/>
              <a:lstStyle/>
              <a:p>
                <a:r>
                  <a:rPr lang="en-US">
                    <a:noFill/>
                  </a:rPr>
                  <a:t> </a:t>
                </a:r>
              </a:p>
            </p:txBody>
          </p:sp>
        </mc:Fallback>
      </mc:AlternateContent>
      <p:sp>
        <p:nvSpPr>
          <p:cNvPr id="31" name="Slide Number Placeholder 30" hidden="1">
            <a:extLst>
              <a:ext uri="{FF2B5EF4-FFF2-40B4-BE49-F238E27FC236}">
                <a16:creationId xmlns:a16="http://schemas.microsoft.com/office/drawing/2014/main" id="{99F8BB2A-F270-40A8-8078-196D86A36675}"/>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38</a:t>
            </a:fld>
            <a:endParaRPr lang="en-US"/>
          </a:p>
        </p:txBody>
      </p:sp>
      <p:pic>
        <p:nvPicPr>
          <p:cNvPr id="11" name="Content Placeholder 9" descr="Diagram&#10;&#10;Description automatically generated">
            <a:extLst>
              <a:ext uri="{FF2B5EF4-FFF2-40B4-BE49-F238E27FC236}">
                <a16:creationId xmlns:a16="http://schemas.microsoft.com/office/drawing/2014/main" id="{4DAC0B68-B05D-4057-BCA3-1FE16D251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994" y="1476375"/>
            <a:ext cx="3538506" cy="4911618"/>
          </a:xfrm>
          <a:prstGeom prst="rect">
            <a:avLst/>
          </a:prstGeom>
        </p:spPr>
      </p:pic>
    </p:spTree>
    <p:extLst>
      <p:ext uri="{BB962C8B-B14F-4D97-AF65-F5344CB8AC3E}">
        <p14:creationId xmlns:p14="http://schemas.microsoft.com/office/powerpoint/2010/main" val="2370594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19DA8F-484C-49E1-9CB6-D5A0E926DFE6}"/>
              </a:ext>
            </a:extLst>
          </p:cNvPr>
          <p:cNvSpPr/>
          <p:nvPr/>
        </p:nvSpPr>
        <p:spPr>
          <a:xfrm>
            <a:off x="1055802" y="1454150"/>
            <a:ext cx="4798243" cy="4818064"/>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2E9E9-6E2E-4235-AE44-D752EC3B6619}"/>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solidFill>
                  <a:schemeClr val="tx1"/>
                </a:solidFill>
              </a:rPr>
              <a:t>…Optimal movement duration decreases</a:t>
            </a:r>
            <a:endParaRPr lang="en-US" dirty="0">
              <a:solidFill>
                <a:schemeClr val="accent1"/>
              </a:solidFill>
            </a:endParaRPr>
          </a:p>
        </p:txBody>
      </p:sp>
      <mc:AlternateContent xmlns:mc="http://schemas.openxmlformats.org/markup-compatibility/2006" xmlns:a14="http://schemas.microsoft.com/office/drawing/2010/main">
        <mc:Choice Requires="a14">
          <p:sp>
            <p:nvSpPr>
              <p:cNvPr id="36" name="Content Placeholder 3">
                <a:extLst>
                  <a:ext uri="{FF2B5EF4-FFF2-40B4-BE49-F238E27FC236}">
                    <a16:creationId xmlns:a16="http://schemas.microsoft.com/office/drawing/2014/main" id="{61DA38DA-BA40-46AD-9CD4-B512B13FCAE0}"/>
                  </a:ext>
                </a:extLst>
              </p:cNvPr>
              <p:cNvSpPr>
                <a:spLocks noGrp="1"/>
              </p:cNvSpPr>
              <p:nvPr>
                <p:ph sz="half" idx="2"/>
              </p:nvPr>
            </p:nvSpPr>
            <p:spPr>
              <a:xfrm>
                <a:off x="6197600" y="1600201"/>
                <a:ext cx="5384800" cy="4525963"/>
              </a:xfrm>
            </p:spPr>
            <p:txBody>
              <a:bodyPr/>
              <a:lstStyle/>
              <a:p>
                <a:pPr marL="0" indent="0">
                  <a:buNone/>
                </a:pPr>
                <a:r>
                  <a:rPr lang="en-US" dirty="0">
                    <a:solidFill>
                      <a:schemeClr val="tx1"/>
                    </a:solidFill>
                    <a:latin typeface="+mj-lt"/>
                  </a:rPr>
                  <a:t>In a better environment (higher </a:t>
                </a:r>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oMath>
                </a14:m>
                <a:r>
                  <a:rPr lang="en-US" dirty="0">
                    <a:solidFill>
                      <a:schemeClr val="tx1"/>
                    </a:solidFill>
                    <a:latin typeface="+mj-lt"/>
                  </a:rPr>
                  <a:t>), it is optimal to move faster.</a:t>
                </a:r>
              </a:p>
              <a:p>
                <a:pPr marL="0" indent="0">
                  <a:buNone/>
                </a:pPr>
                <a:endParaRPr lang="en-US" dirty="0">
                  <a:latin typeface="+mj-lt"/>
                </a:endParaRPr>
              </a:p>
              <a:p>
                <a:pPr marL="0" indent="0">
                  <a:buNone/>
                </a:pPr>
                <a:endParaRPr lang="en-US" dirty="0"/>
              </a:p>
            </p:txBody>
          </p:sp>
        </mc:Choice>
        <mc:Fallback xmlns="">
          <p:sp>
            <p:nvSpPr>
              <p:cNvPr id="36" name="Content Placeholder 3">
                <a:extLst>
                  <a:ext uri="{FF2B5EF4-FFF2-40B4-BE49-F238E27FC236}">
                    <a16:creationId xmlns:a16="http://schemas.microsoft.com/office/drawing/2014/main" id="{61DA38DA-BA40-46AD-9CD4-B512B13FCAE0}"/>
                  </a:ext>
                </a:extLst>
              </p:cNvPr>
              <p:cNvSpPr>
                <a:spLocks noGrp="1" noRot="1" noChangeAspect="1" noMove="1" noResize="1" noEditPoints="1" noAdjustHandles="1" noChangeArrowheads="1" noChangeShapeType="1" noTextEdit="1"/>
              </p:cNvSpPr>
              <p:nvPr>
                <p:ph sz="half" idx="2"/>
              </p:nvPr>
            </p:nvSpPr>
            <p:spPr>
              <a:xfrm>
                <a:off x="6197600" y="1600201"/>
                <a:ext cx="5384800" cy="4525963"/>
              </a:xfrm>
              <a:blipFill>
                <a:blip r:embed="rId3"/>
                <a:stretch>
                  <a:fillRect l="-2378" t="-1482"/>
                </a:stretch>
              </a:blipFill>
            </p:spPr>
            <p:txBody>
              <a:bodyPr/>
              <a:lstStyle/>
              <a:p>
                <a:r>
                  <a:rPr lang="en-US">
                    <a:noFill/>
                  </a:rPr>
                  <a:t> </a:t>
                </a:r>
              </a:p>
            </p:txBody>
          </p:sp>
        </mc:Fallback>
      </mc:AlternateContent>
      <p:sp>
        <p:nvSpPr>
          <p:cNvPr id="31" name="Slide Number Placeholder 30" hidden="1">
            <a:extLst>
              <a:ext uri="{FF2B5EF4-FFF2-40B4-BE49-F238E27FC236}">
                <a16:creationId xmlns:a16="http://schemas.microsoft.com/office/drawing/2014/main" id="{99F8BB2A-F270-40A8-8078-196D86A36675}"/>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39</a:t>
            </a:fld>
            <a:endParaRPr lang="en-US"/>
          </a:p>
        </p:txBody>
      </p:sp>
      <p:pic>
        <p:nvPicPr>
          <p:cNvPr id="8" name="Picture 7" descr="Diagram, schematic&#10;&#10;Description automatically generated">
            <a:extLst>
              <a:ext uri="{FF2B5EF4-FFF2-40B4-BE49-F238E27FC236}">
                <a16:creationId xmlns:a16="http://schemas.microsoft.com/office/drawing/2014/main" id="{C4499825-BC7D-47DB-8886-AA2C787D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995" y="1476375"/>
            <a:ext cx="3859702" cy="4911618"/>
          </a:xfrm>
          <a:prstGeom prst="rect">
            <a:avLst/>
          </a:prstGeom>
        </p:spPr>
      </p:pic>
    </p:spTree>
    <p:extLst>
      <p:ext uri="{BB962C8B-B14F-4D97-AF65-F5344CB8AC3E}">
        <p14:creationId xmlns:p14="http://schemas.microsoft.com/office/powerpoint/2010/main" val="1925686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 name="Picture 1072">
            <a:extLst>
              <a:ext uri="{FF2B5EF4-FFF2-40B4-BE49-F238E27FC236}">
                <a16:creationId xmlns:a16="http://schemas.microsoft.com/office/drawing/2014/main" id="{CC2A095B-4744-4199-BE79-51F3808DB7F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27967" y="2055556"/>
            <a:ext cx="1208735" cy="1522251"/>
          </a:xfrm>
          <a:prstGeom prst="rect">
            <a:avLst/>
          </a:prstGeom>
        </p:spPr>
      </p:pic>
      <p:pic>
        <p:nvPicPr>
          <p:cNvPr id="1070" name="Picture 1069">
            <a:extLst>
              <a:ext uri="{FF2B5EF4-FFF2-40B4-BE49-F238E27FC236}">
                <a16:creationId xmlns:a16="http://schemas.microsoft.com/office/drawing/2014/main" id="{1E1E394E-C143-4BEF-8040-CBB887A0B2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57157" y="2096375"/>
            <a:ext cx="1208735" cy="1522251"/>
          </a:xfrm>
          <a:prstGeom prst="rect">
            <a:avLst/>
          </a:prstGeom>
        </p:spPr>
      </p:pic>
      <p:pic>
        <p:nvPicPr>
          <p:cNvPr id="1068" name="Picture 1067">
            <a:extLst>
              <a:ext uri="{FF2B5EF4-FFF2-40B4-BE49-F238E27FC236}">
                <a16:creationId xmlns:a16="http://schemas.microsoft.com/office/drawing/2014/main" id="{E3F473D9-84BB-4CD9-8FA9-255BFDD0045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87426" y="2127524"/>
            <a:ext cx="1208735" cy="1522251"/>
          </a:xfrm>
          <a:prstGeom prst="rect">
            <a:avLst/>
          </a:prstGeom>
        </p:spPr>
      </p:pic>
      <p:sp>
        <p:nvSpPr>
          <p:cNvPr id="2" name="Title 1"/>
          <p:cNvSpPr>
            <a:spLocks noGrp="1"/>
          </p:cNvSpPr>
          <p:nvPr>
            <p:ph type="title"/>
          </p:nvPr>
        </p:nvSpPr>
        <p:spPr/>
        <p:txBody>
          <a:bodyPr/>
          <a:lstStyle/>
          <a:p>
            <a:r>
              <a:rPr lang="en-US" dirty="0"/>
              <a:t>Apple-picking in an orchard</a:t>
            </a:r>
          </a:p>
        </p:txBody>
      </p:sp>
      <p:pic>
        <p:nvPicPr>
          <p:cNvPr id="27" name="Picture 26" descr="A picture containing candle&#10;&#10;Description automatically generated">
            <a:extLst>
              <a:ext uri="{FF2B5EF4-FFF2-40B4-BE49-F238E27FC236}">
                <a16:creationId xmlns:a16="http://schemas.microsoft.com/office/drawing/2014/main" id="{0621B3FF-5CA8-4CF7-82EF-DE1031502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00262" y="2625212"/>
            <a:ext cx="139739" cy="156105"/>
          </a:xfrm>
          <a:prstGeom prst="rect">
            <a:avLst/>
          </a:prstGeom>
        </p:spPr>
      </p:pic>
      <p:pic>
        <p:nvPicPr>
          <p:cNvPr id="28" name="Picture 27" descr="A picture containing candle&#10;&#10;Description automatically generated">
            <a:extLst>
              <a:ext uri="{FF2B5EF4-FFF2-40B4-BE49-F238E27FC236}">
                <a16:creationId xmlns:a16="http://schemas.microsoft.com/office/drawing/2014/main" id="{A631F958-FA88-406D-994F-7F6C2FE51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22857" y="2561301"/>
            <a:ext cx="139739" cy="156105"/>
          </a:xfrm>
          <a:prstGeom prst="rect">
            <a:avLst/>
          </a:prstGeom>
        </p:spPr>
      </p:pic>
      <p:pic>
        <p:nvPicPr>
          <p:cNvPr id="30" name="Picture 29" descr="A picture containing candle&#10;&#10;Description automatically generated">
            <a:extLst>
              <a:ext uri="{FF2B5EF4-FFF2-40B4-BE49-F238E27FC236}">
                <a16:creationId xmlns:a16="http://schemas.microsoft.com/office/drawing/2014/main" id="{AB5B5977-4C31-4E0E-B7E0-96CDF78169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62596" y="2254452"/>
            <a:ext cx="139739" cy="156105"/>
          </a:xfrm>
          <a:prstGeom prst="rect">
            <a:avLst/>
          </a:prstGeom>
        </p:spPr>
      </p:pic>
      <p:pic>
        <p:nvPicPr>
          <p:cNvPr id="32" name="Picture 31" descr="A picture containing candle&#10;&#10;Description automatically generated">
            <a:extLst>
              <a:ext uri="{FF2B5EF4-FFF2-40B4-BE49-F238E27FC236}">
                <a16:creationId xmlns:a16="http://schemas.microsoft.com/office/drawing/2014/main" id="{A26F2D96-2018-4F5A-B82B-DA57F8AD9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64333" y="2386595"/>
            <a:ext cx="139739" cy="156105"/>
          </a:xfrm>
          <a:prstGeom prst="rect">
            <a:avLst/>
          </a:prstGeom>
        </p:spPr>
      </p:pic>
      <p:pic>
        <p:nvPicPr>
          <p:cNvPr id="34" name="Picture 33" descr="A picture containing candle&#10;&#10;Description automatically generated">
            <a:extLst>
              <a:ext uri="{FF2B5EF4-FFF2-40B4-BE49-F238E27FC236}">
                <a16:creationId xmlns:a16="http://schemas.microsoft.com/office/drawing/2014/main" id="{C854AB14-0336-4FBC-9C3C-DA51F6BA0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542032" y="2660081"/>
            <a:ext cx="139739" cy="156105"/>
          </a:xfrm>
          <a:prstGeom prst="rect">
            <a:avLst/>
          </a:prstGeom>
        </p:spPr>
      </p:pic>
      <p:pic>
        <p:nvPicPr>
          <p:cNvPr id="36" name="Picture 35" descr="A picture containing candle&#10;&#10;Description automatically generated">
            <a:extLst>
              <a:ext uri="{FF2B5EF4-FFF2-40B4-BE49-F238E27FC236}">
                <a16:creationId xmlns:a16="http://schemas.microsoft.com/office/drawing/2014/main" id="{313D1F0B-36FC-49F9-A318-DB57F1577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41894" y="2464647"/>
            <a:ext cx="139739" cy="156105"/>
          </a:xfrm>
          <a:prstGeom prst="rect">
            <a:avLst/>
          </a:prstGeom>
        </p:spPr>
      </p:pic>
      <p:pic>
        <p:nvPicPr>
          <p:cNvPr id="38" name="Picture 37" descr="A picture containing candle&#10;&#10;Description automatically generated">
            <a:extLst>
              <a:ext uri="{FF2B5EF4-FFF2-40B4-BE49-F238E27FC236}">
                <a16:creationId xmlns:a16="http://schemas.microsoft.com/office/drawing/2014/main" id="{7ECF10DC-ACDB-4E4C-9C22-2EB793699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86732" y="2226030"/>
            <a:ext cx="139739" cy="156105"/>
          </a:xfrm>
          <a:prstGeom prst="rect">
            <a:avLst/>
          </a:prstGeom>
        </p:spPr>
      </p:pic>
      <p:pic>
        <p:nvPicPr>
          <p:cNvPr id="40" name="Picture 39" descr="A picture containing candle&#10;&#10;Description automatically generated">
            <a:extLst>
              <a:ext uri="{FF2B5EF4-FFF2-40B4-BE49-F238E27FC236}">
                <a16:creationId xmlns:a16="http://schemas.microsoft.com/office/drawing/2014/main" id="{76E74FA9-3D5E-456B-B98A-92D79EC57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00458" y="2410557"/>
            <a:ext cx="139739" cy="156105"/>
          </a:xfrm>
          <a:prstGeom prst="rect">
            <a:avLst/>
          </a:prstGeom>
        </p:spPr>
      </p:pic>
      <p:pic>
        <p:nvPicPr>
          <p:cNvPr id="42" name="Picture 41" descr="A picture containing candle&#10;&#10;Description automatically generated">
            <a:extLst>
              <a:ext uri="{FF2B5EF4-FFF2-40B4-BE49-F238E27FC236}">
                <a16:creationId xmlns:a16="http://schemas.microsoft.com/office/drawing/2014/main" id="{A04EA0ED-B1F9-49DF-A63B-DAC071BD9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84493" y="2410557"/>
            <a:ext cx="139739" cy="156105"/>
          </a:xfrm>
          <a:prstGeom prst="rect">
            <a:avLst/>
          </a:prstGeom>
        </p:spPr>
      </p:pic>
      <p:pic>
        <p:nvPicPr>
          <p:cNvPr id="44" name="Picture 43" descr="A picture containing candle&#10;&#10;Description automatically generated">
            <a:extLst>
              <a:ext uri="{FF2B5EF4-FFF2-40B4-BE49-F238E27FC236}">
                <a16:creationId xmlns:a16="http://schemas.microsoft.com/office/drawing/2014/main" id="{F9B547D5-333E-40C3-AA92-EED708C85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62800" y="2304082"/>
            <a:ext cx="139739" cy="156105"/>
          </a:xfrm>
          <a:prstGeom prst="rect">
            <a:avLst/>
          </a:prstGeom>
        </p:spPr>
      </p:pic>
      <p:pic>
        <p:nvPicPr>
          <p:cNvPr id="46" name="Picture 45" descr="A picture containing candle&#10;&#10;Description automatically generated">
            <a:extLst>
              <a:ext uri="{FF2B5EF4-FFF2-40B4-BE49-F238E27FC236}">
                <a16:creationId xmlns:a16="http://schemas.microsoft.com/office/drawing/2014/main" id="{6F8C60EF-D60E-4602-AE21-5819B9987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23157" y="2582120"/>
            <a:ext cx="139739" cy="156105"/>
          </a:xfrm>
          <a:prstGeom prst="rect">
            <a:avLst/>
          </a:prstGeom>
        </p:spPr>
      </p:pic>
      <p:pic>
        <p:nvPicPr>
          <p:cNvPr id="48" name="Picture 47" descr="A picture containing candle&#10;&#10;Description automatically generated">
            <a:extLst>
              <a:ext uri="{FF2B5EF4-FFF2-40B4-BE49-F238E27FC236}">
                <a16:creationId xmlns:a16="http://schemas.microsoft.com/office/drawing/2014/main" id="{AE98ADEC-629F-451A-9452-5D5D487A8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62896" y="2275271"/>
            <a:ext cx="139739" cy="156105"/>
          </a:xfrm>
          <a:prstGeom prst="rect">
            <a:avLst/>
          </a:prstGeom>
        </p:spPr>
      </p:pic>
      <p:pic>
        <p:nvPicPr>
          <p:cNvPr id="50" name="Picture 49" descr="A picture containing candle&#10;&#10;Description automatically generated">
            <a:extLst>
              <a:ext uri="{FF2B5EF4-FFF2-40B4-BE49-F238E27FC236}">
                <a16:creationId xmlns:a16="http://schemas.microsoft.com/office/drawing/2014/main" id="{294AA78D-8F8B-42A5-B2A7-AADE1C1CC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64633" y="2407414"/>
            <a:ext cx="139739" cy="156105"/>
          </a:xfrm>
          <a:prstGeom prst="rect">
            <a:avLst/>
          </a:prstGeom>
        </p:spPr>
      </p:pic>
      <p:pic>
        <p:nvPicPr>
          <p:cNvPr id="52" name="Picture 51" descr="A picture containing candle&#10;&#10;Description automatically generated">
            <a:extLst>
              <a:ext uri="{FF2B5EF4-FFF2-40B4-BE49-F238E27FC236}">
                <a16:creationId xmlns:a16="http://schemas.microsoft.com/office/drawing/2014/main" id="{FBB05076-7A9A-4FFF-8550-6EFF12ADF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42332" y="2680900"/>
            <a:ext cx="139739" cy="156105"/>
          </a:xfrm>
          <a:prstGeom prst="rect">
            <a:avLst/>
          </a:prstGeom>
        </p:spPr>
      </p:pic>
      <p:pic>
        <p:nvPicPr>
          <p:cNvPr id="54" name="Picture 53" descr="A picture containing candle&#10;&#10;Description automatically generated">
            <a:extLst>
              <a:ext uri="{FF2B5EF4-FFF2-40B4-BE49-F238E27FC236}">
                <a16:creationId xmlns:a16="http://schemas.microsoft.com/office/drawing/2014/main" id="{570C0C3E-C449-45C4-A44A-575ECB7C3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742194" y="2485466"/>
            <a:ext cx="139739" cy="156105"/>
          </a:xfrm>
          <a:prstGeom prst="rect">
            <a:avLst/>
          </a:prstGeom>
        </p:spPr>
      </p:pic>
      <p:pic>
        <p:nvPicPr>
          <p:cNvPr id="56" name="Picture 55" descr="A picture containing candle&#10;&#10;Description automatically generated">
            <a:extLst>
              <a:ext uri="{FF2B5EF4-FFF2-40B4-BE49-F238E27FC236}">
                <a16:creationId xmlns:a16="http://schemas.microsoft.com/office/drawing/2014/main" id="{BC489C4B-04ED-4ABA-AA90-17AA85E9F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87032" y="2246849"/>
            <a:ext cx="139739" cy="156105"/>
          </a:xfrm>
          <a:prstGeom prst="rect">
            <a:avLst/>
          </a:prstGeom>
        </p:spPr>
      </p:pic>
      <p:pic>
        <p:nvPicPr>
          <p:cNvPr id="58" name="Picture 57" descr="A picture containing candle&#10;&#10;Description automatically generated">
            <a:extLst>
              <a:ext uri="{FF2B5EF4-FFF2-40B4-BE49-F238E27FC236}">
                <a16:creationId xmlns:a16="http://schemas.microsoft.com/office/drawing/2014/main" id="{2C812C8E-2EDA-49F8-A5BF-E04075AB3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00758" y="2431376"/>
            <a:ext cx="139739" cy="156105"/>
          </a:xfrm>
          <a:prstGeom prst="rect">
            <a:avLst/>
          </a:prstGeom>
        </p:spPr>
      </p:pic>
      <p:pic>
        <p:nvPicPr>
          <p:cNvPr id="60" name="Picture 59" descr="A picture containing candle&#10;&#10;Description automatically generated">
            <a:extLst>
              <a:ext uri="{FF2B5EF4-FFF2-40B4-BE49-F238E27FC236}">
                <a16:creationId xmlns:a16="http://schemas.microsoft.com/office/drawing/2014/main" id="{49BD05F2-A104-4815-8316-760F9A48B7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884793" y="2431376"/>
            <a:ext cx="139739" cy="156105"/>
          </a:xfrm>
          <a:prstGeom prst="rect">
            <a:avLst/>
          </a:prstGeom>
        </p:spPr>
      </p:pic>
      <p:pic>
        <p:nvPicPr>
          <p:cNvPr id="62" name="Picture 61" descr="A picture containing candle&#10;&#10;Description automatically generated">
            <a:extLst>
              <a:ext uri="{FF2B5EF4-FFF2-40B4-BE49-F238E27FC236}">
                <a16:creationId xmlns:a16="http://schemas.microsoft.com/office/drawing/2014/main" id="{52270EF6-3082-413F-95B6-FD7CE80C9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763100" y="2324901"/>
            <a:ext cx="139739" cy="156105"/>
          </a:xfrm>
          <a:prstGeom prst="rect">
            <a:avLst/>
          </a:prstGeom>
        </p:spPr>
      </p:pic>
      <p:pic>
        <p:nvPicPr>
          <p:cNvPr id="84" name="Picture 83" descr="A picture containing candle&#10;&#10;Description automatically generated">
            <a:extLst>
              <a:ext uri="{FF2B5EF4-FFF2-40B4-BE49-F238E27FC236}">
                <a16:creationId xmlns:a16="http://schemas.microsoft.com/office/drawing/2014/main" id="{F94773CC-09DB-4458-8228-FC66355CD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92037" y="2653993"/>
            <a:ext cx="139739" cy="156105"/>
          </a:xfrm>
          <a:prstGeom prst="rect">
            <a:avLst/>
          </a:prstGeom>
        </p:spPr>
      </p:pic>
      <p:pic>
        <p:nvPicPr>
          <p:cNvPr id="86" name="Picture 85" descr="A picture containing candle&#10;&#10;Description automatically generated">
            <a:extLst>
              <a:ext uri="{FF2B5EF4-FFF2-40B4-BE49-F238E27FC236}">
                <a16:creationId xmlns:a16="http://schemas.microsoft.com/office/drawing/2014/main" id="{86F9D41D-1A31-436A-A5DE-1193A8D21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31776" y="2347144"/>
            <a:ext cx="139739" cy="156105"/>
          </a:xfrm>
          <a:prstGeom prst="rect">
            <a:avLst/>
          </a:prstGeom>
        </p:spPr>
      </p:pic>
      <p:pic>
        <p:nvPicPr>
          <p:cNvPr id="88" name="Picture 87" descr="A picture containing candle&#10;&#10;Description automatically generated">
            <a:extLst>
              <a:ext uri="{FF2B5EF4-FFF2-40B4-BE49-F238E27FC236}">
                <a16:creationId xmlns:a16="http://schemas.microsoft.com/office/drawing/2014/main" id="{03951F8B-58F7-40EE-8627-8C2DC8DD4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35103" y="2653993"/>
            <a:ext cx="139739" cy="156105"/>
          </a:xfrm>
          <a:prstGeom prst="rect">
            <a:avLst/>
          </a:prstGeom>
        </p:spPr>
      </p:pic>
      <p:pic>
        <p:nvPicPr>
          <p:cNvPr id="90" name="Picture 89" descr="A picture containing candle&#10;&#10;Description automatically generated">
            <a:extLst>
              <a:ext uri="{FF2B5EF4-FFF2-40B4-BE49-F238E27FC236}">
                <a16:creationId xmlns:a16="http://schemas.microsoft.com/office/drawing/2014/main" id="{A4893A52-A9C5-4076-8BF3-F5B4296F5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86034" y="2168796"/>
            <a:ext cx="139739" cy="156105"/>
          </a:xfrm>
          <a:prstGeom prst="rect">
            <a:avLst/>
          </a:prstGeom>
        </p:spPr>
      </p:pic>
      <p:pic>
        <p:nvPicPr>
          <p:cNvPr id="92" name="Picture 91" descr="A picture containing candle&#10;&#10;Description automatically generated">
            <a:extLst>
              <a:ext uri="{FF2B5EF4-FFF2-40B4-BE49-F238E27FC236}">
                <a16:creationId xmlns:a16="http://schemas.microsoft.com/office/drawing/2014/main" id="{C9E88065-A268-4763-A836-0636BF984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11074" y="2557339"/>
            <a:ext cx="139739" cy="156105"/>
          </a:xfrm>
          <a:prstGeom prst="rect">
            <a:avLst/>
          </a:prstGeom>
        </p:spPr>
      </p:pic>
      <p:pic>
        <p:nvPicPr>
          <p:cNvPr id="94" name="Picture 93" descr="A picture containing candle&#10;&#10;Description automatically generated">
            <a:extLst>
              <a:ext uri="{FF2B5EF4-FFF2-40B4-BE49-F238E27FC236}">
                <a16:creationId xmlns:a16="http://schemas.microsoft.com/office/drawing/2014/main" id="{B06B330B-C8F7-4028-A6E6-D3F9FF728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55912" y="2318722"/>
            <a:ext cx="139739" cy="156105"/>
          </a:xfrm>
          <a:prstGeom prst="rect">
            <a:avLst/>
          </a:prstGeom>
        </p:spPr>
      </p:pic>
      <p:pic>
        <p:nvPicPr>
          <p:cNvPr id="96" name="Picture 95" descr="A picture containing candle&#10;&#10;Description automatically generated">
            <a:extLst>
              <a:ext uri="{FF2B5EF4-FFF2-40B4-BE49-F238E27FC236}">
                <a16:creationId xmlns:a16="http://schemas.microsoft.com/office/drawing/2014/main" id="{80B0A80B-B8B2-4BB7-9E89-A24991672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69638" y="2503249"/>
            <a:ext cx="139739" cy="156105"/>
          </a:xfrm>
          <a:prstGeom prst="rect">
            <a:avLst/>
          </a:prstGeom>
        </p:spPr>
      </p:pic>
      <p:pic>
        <p:nvPicPr>
          <p:cNvPr id="98" name="Picture 97" descr="A picture containing candle&#10;&#10;Description automatically generated">
            <a:extLst>
              <a:ext uri="{FF2B5EF4-FFF2-40B4-BE49-F238E27FC236}">
                <a16:creationId xmlns:a16="http://schemas.microsoft.com/office/drawing/2014/main" id="{822CBA35-1064-4175-B4BD-27AF978EE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53673" y="2503249"/>
            <a:ext cx="139739" cy="156105"/>
          </a:xfrm>
          <a:prstGeom prst="rect">
            <a:avLst/>
          </a:prstGeom>
        </p:spPr>
      </p:pic>
      <p:pic>
        <p:nvPicPr>
          <p:cNvPr id="100" name="Picture 99" descr="A picture containing candle&#10;&#10;Description automatically generated">
            <a:extLst>
              <a:ext uri="{FF2B5EF4-FFF2-40B4-BE49-F238E27FC236}">
                <a16:creationId xmlns:a16="http://schemas.microsoft.com/office/drawing/2014/main" id="{D0E00A19-1AA8-4042-BFE0-BDD6E83F1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1980" y="2396774"/>
            <a:ext cx="139739" cy="156105"/>
          </a:xfrm>
          <a:prstGeom prst="rect">
            <a:avLst/>
          </a:prstGeom>
        </p:spPr>
      </p:pic>
      <p:pic>
        <p:nvPicPr>
          <p:cNvPr id="1054" name="Picture 1053" descr="A picture containing candle&#10;&#10;Description automatically generated">
            <a:extLst>
              <a:ext uri="{FF2B5EF4-FFF2-40B4-BE49-F238E27FC236}">
                <a16:creationId xmlns:a16="http://schemas.microsoft.com/office/drawing/2014/main" id="{167C686E-6B84-4048-AA64-50C76A32F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1980" y="2275271"/>
            <a:ext cx="139739" cy="156105"/>
          </a:xfrm>
          <a:prstGeom prst="rect">
            <a:avLst/>
          </a:prstGeom>
        </p:spPr>
      </p:pic>
      <p:pic>
        <p:nvPicPr>
          <p:cNvPr id="1055" name="Picture 1054" descr="A picture containing candle&#10;&#10;Description automatically generated">
            <a:extLst>
              <a:ext uri="{FF2B5EF4-FFF2-40B4-BE49-F238E27FC236}">
                <a16:creationId xmlns:a16="http://schemas.microsoft.com/office/drawing/2014/main" id="{4D1BEE53-CB0E-4305-A1E3-D4F86B15D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54296" y="2768230"/>
            <a:ext cx="139739" cy="156105"/>
          </a:xfrm>
          <a:prstGeom prst="rect">
            <a:avLst/>
          </a:prstGeom>
        </p:spPr>
      </p:pic>
      <p:pic>
        <p:nvPicPr>
          <p:cNvPr id="1056" name="Picture 1055" descr="A picture containing candle&#10;&#10;Description automatically generated">
            <a:extLst>
              <a:ext uri="{FF2B5EF4-FFF2-40B4-BE49-F238E27FC236}">
                <a16:creationId xmlns:a16="http://schemas.microsoft.com/office/drawing/2014/main" id="{99C0FB77-4D35-45D1-9F81-535154796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54568" y="2701396"/>
            <a:ext cx="139739" cy="156105"/>
          </a:xfrm>
          <a:prstGeom prst="rect">
            <a:avLst/>
          </a:prstGeom>
        </p:spPr>
      </p:pic>
      <p:pic>
        <p:nvPicPr>
          <p:cNvPr id="1057" name="Picture 1056" descr="A picture containing candle&#10;&#10;Description automatically generated">
            <a:extLst>
              <a:ext uri="{FF2B5EF4-FFF2-40B4-BE49-F238E27FC236}">
                <a16:creationId xmlns:a16="http://schemas.microsoft.com/office/drawing/2014/main" id="{0690F48D-E8A6-4315-8B9D-7CFDD67258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28568" y="2752773"/>
            <a:ext cx="139739" cy="156105"/>
          </a:xfrm>
          <a:prstGeom prst="rect">
            <a:avLst/>
          </a:prstGeom>
        </p:spPr>
      </p:pic>
      <p:pic>
        <p:nvPicPr>
          <p:cNvPr id="1058" name="Picture 1057" descr="A picture containing candle&#10;&#10;Description automatically generated">
            <a:extLst>
              <a:ext uri="{FF2B5EF4-FFF2-40B4-BE49-F238E27FC236}">
                <a16:creationId xmlns:a16="http://schemas.microsoft.com/office/drawing/2014/main" id="{7D58F8E7-C8F2-4CCD-B92D-7EC71ACB9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15726" y="2519433"/>
            <a:ext cx="139739" cy="156105"/>
          </a:xfrm>
          <a:prstGeom prst="rect">
            <a:avLst/>
          </a:prstGeom>
        </p:spPr>
      </p:pic>
      <p:sp>
        <p:nvSpPr>
          <p:cNvPr id="1059" name="Arrow: Right 1058">
            <a:extLst>
              <a:ext uri="{FF2B5EF4-FFF2-40B4-BE49-F238E27FC236}">
                <a16:creationId xmlns:a16="http://schemas.microsoft.com/office/drawing/2014/main" id="{005686DA-E8A1-4DBD-AEBA-F35BB1A9F2DA}"/>
              </a:ext>
            </a:extLst>
          </p:cNvPr>
          <p:cNvSpPr/>
          <p:nvPr/>
        </p:nvSpPr>
        <p:spPr>
          <a:xfrm>
            <a:off x="2833983" y="2701396"/>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0" name="Arrow: Right 1059">
            <a:extLst>
              <a:ext uri="{FF2B5EF4-FFF2-40B4-BE49-F238E27FC236}">
                <a16:creationId xmlns:a16="http://schemas.microsoft.com/office/drawing/2014/main" id="{250BEBE8-A385-4BAE-9790-4F06B092E4E5}"/>
              </a:ext>
            </a:extLst>
          </p:cNvPr>
          <p:cNvSpPr/>
          <p:nvPr/>
        </p:nvSpPr>
        <p:spPr>
          <a:xfrm>
            <a:off x="5328485" y="2701396"/>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75" name="Picture 1074" descr="A picture containing candle&#10;&#10;Description automatically generated">
            <a:extLst>
              <a:ext uri="{FF2B5EF4-FFF2-40B4-BE49-F238E27FC236}">
                <a16:creationId xmlns:a16="http://schemas.microsoft.com/office/drawing/2014/main" id="{B02292EA-8792-4E0C-993B-53D56E551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38434" y="2321196"/>
            <a:ext cx="139739" cy="156105"/>
          </a:xfrm>
          <a:prstGeom prst="rect">
            <a:avLst/>
          </a:prstGeom>
        </p:spPr>
      </p:pic>
      <p:sp>
        <p:nvSpPr>
          <p:cNvPr id="1076" name="TextBox 1075">
            <a:extLst>
              <a:ext uri="{FF2B5EF4-FFF2-40B4-BE49-F238E27FC236}">
                <a16:creationId xmlns:a16="http://schemas.microsoft.com/office/drawing/2014/main" id="{4A750AAD-853D-4ED3-9411-62E672018FFE}"/>
              </a:ext>
            </a:extLst>
          </p:cNvPr>
          <p:cNvSpPr txBox="1"/>
          <p:nvPr/>
        </p:nvSpPr>
        <p:spPr>
          <a:xfrm>
            <a:off x="1333500" y="6398695"/>
            <a:ext cx="10350500" cy="369332"/>
          </a:xfrm>
          <a:prstGeom prst="rect">
            <a:avLst/>
          </a:prstGeom>
          <a:noFill/>
        </p:spPr>
        <p:txBody>
          <a:bodyPr wrap="square" rtlCol="0">
            <a:spAutoFit/>
          </a:bodyPr>
          <a:lstStyle/>
          <a:p>
            <a:r>
              <a:rPr lang="en-US" dirty="0"/>
              <a:t>Charnov 1976; Krebs, Ryan &amp; Charnov 1974; Hayden, Pearson &amp; Platt 2011;  Constantino &amp; </a:t>
            </a:r>
            <a:r>
              <a:rPr lang="en-US" dirty="0" err="1"/>
              <a:t>Daw</a:t>
            </a:r>
            <a:r>
              <a:rPr lang="en-US" dirty="0"/>
              <a:t> 2015; </a:t>
            </a:r>
          </a:p>
        </p:txBody>
      </p:sp>
    </p:spTree>
    <p:extLst>
      <p:ext uri="{BB962C8B-B14F-4D97-AF65-F5344CB8AC3E}">
        <p14:creationId xmlns:p14="http://schemas.microsoft.com/office/powerpoint/2010/main" val="414897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E9E9-6E2E-4235-AE44-D752EC3B6619}"/>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solidFill>
                  <a:schemeClr val="tx1"/>
                </a:solidFill>
              </a:rPr>
              <a:t>…Optimal movement duration decreases</a:t>
            </a:r>
            <a:endParaRPr lang="en-US" dirty="0">
              <a:solidFill>
                <a:schemeClr val="accent1"/>
              </a:solidFill>
            </a:endParaRPr>
          </a:p>
        </p:txBody>
      </p:sp>
      <mc:AlternateContent xmlns:mc="http://schemas.openxmlformats.org/markup-compatibility/2006">
        <mc:Choice xmlns:a14="http://schemas.microsoft.com/office/drawing/2010/main" Requires="a14">
          <p:sp>
            <p:nvSpPr>
              <p:cNvPr id="36" name="Content Placeholder 3">
                <a:extLst>
                  <a:ext uri="{FF2B5EF4-FFF2-40B4-BE49-F238E27FC236}">
                    <a16:creationId xmlns:a16="http://schemas.microsoft.com/office/drawing/2014/main" id="{61DA38DA-BA40-46AD-9CD4-B512B13FCAE0}"/>
                  </a:ext>
                </a:extLst>
              </p:cNvPr>
              <p:cNvSpPr>
                <a:spLocks noGrp="1"/>
              </p:cNvSpPr>
              <p:nvPr>
                <p:ph sz="half" idx="2"/>
              </p:nvPr>
            </p:nvSpPr>
            <p:spPr>
              <a:xfrm>
                <a:off x="6197600" y="1600201"/>
                <a:ext cx="5384800" cy="4525963"/>
              </a:xfrm>
            </p:spPr>
            <p:txBody>
              <a:bodyPr/>
              <a:lstStyle/>
              <a:p>
                <a:pPr marL="0" indent="0">
                  <a:buNone/>
                </a:pPr>
                <a:r>
                  <a:rPr lang="en-US" dirty="0">
                    <a:solidFill>
                      <a:schemeClr val="tx1"/>
                    </a:solidFill>
                    <a:latin typeface="+mj-lt"/>
                  </a:rPr>
                  <a:t>In a better environment (higher </a:t>
                </a:r>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oMath>
                </a14:m>
                <a:r>
                  <a:rPr lang="en-US" dirty="0">
                    <a:solidFill>
                      <a:schemeClr val="tx1"/>
                    </a:solidFill>
                    <a:latin typeface="+mj-lt"/>
                  </a:rPr>
                  <a:t>), it is optimal to move faster.</a:t>
                </a:r>
              </a:p>
              <a:p>
                <a:pPr marL="0" indent="0">
                  <a:buNone/>
                </a:pPr>
                <a:endParaRPr lang="en-US" dirty="0">
                  <a:latin typeface="+mj-lt"/>
                </a:endParaRPr>
              </a:p>
              <a:p>
                <a:pPr marL="0" indent="0">
                  <a:buNone/>
                </a:pPr>
                <a:r>
                  <a:rPr lang="en-US" dirty="0">
                    <a:latin typeface="+mj-lt"/>
                  </a:rPr>
                  <a:t>Here, we consider the effect of effort on environment capture rate.</a:t>
                </a:r>
              </a:p>
            </p:txBody>
          </p:sp>
        </mc:Choice>
        <mc:Fallback>
          <p:sp>
            <p:nvSpPr>
              <p:cNvPr id="36" name="Content Placeholder 3">
                <a:extLst>
                  <a:ext uri="{FF2B5EF4-FFF2-40B4-BE49-F238E27FC236}">
                    <a16:creationId xmlns:a16="http://schemas.microsoft.com/office/drawing/2014/main" id="{61DA38DA-BA40-46AD-9CD4-B512B13FCAE0}"/>
                  </a:ext>
                </a:extLst>
              </p:cNvPr>
              <p:cNvSpPr>
                <a:spLocks noGrp="1" noRot="1" noChangeAspect="1" noMove="1" noResize="1" noEditPoints="1" noAdjustHandles="1" noChangeArrowheads="1" noChangeShapeType="1" noTextEdit="1"/>
              </p:cNvSpPr>
              <p:nvPr>
                <p:ph sz="half" idx="2"/>
              </p:nvPr>
            </p:nvSpPr>
            <p:spPr>
              <a:xfrm>
                <a:off x="6197600" y="1600201"/>
                <a:ext cx="5384800" cy="4525963"/>
              </a:xfrm>
              <a:blipFill>
                <a:blip r:embed="rId3"/>
                <a:stretch>
                  <a:fillRect l="-2378" t="-1482" r="-1359"/>
                </a:stretch>
              </a:blipFill>
            </p:spPr>
            <p:txBody>
              <a:bodyPr/>
              <a:lstStyle/>
              <a:p>
                <a:r>
                  <a:rPr lang="en-US">
                    <a:noFill/>
                  </a:rPr>
                  <a:t> </a:t>
                </a:r>
              </a:p>
            </p:txBody>
          </p:sp>
        </mc:Fallback>
      </mc:AlternateContent>
      <p:sp>
        <p:nvSpPr>
          <p:cNvPr id="31" name="Slide Number Placeholder 30" hidden="1">
            <a:extLst>
              <a:ext uri="{FF2B5EF4-FFF2-40B4-BE49-F238E27FC236}">
                <a16:creationId xmlns:a16="http://schemas.microsoft.com/office/drawing/2014/main" id="{99F8BB2A-F270-40A8-8078-196D86A36675}"/>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40</a:t>
            </a:fld>
            <a:endParaRPr lang="en-US"/>
          </a:p>
        </p:txBody>
      </p:sp>
      <p:sp>
        <p:nvSpPr>
          <p:cNvPr id="4" name="Rectangle: Rounded Corners 3">
            <a:extLst>
              <a:ext uri="{FF2B5EF4-FFF2-40B4-BE49-F238E27FC236}">
                <a16:creationId xmlns:a16="http://schemas.microsoft.com/office/drawing/2014/main" id="{E9603D80-439E-4744-84C8-5BC2F6816F1B}"/>
              </a:ext>
            </a:extLst>
          </p:cNvPr>
          <p:cNvSpPr/>
          <p:nvPr/>
        </p:nvSpPr>
        <p:spPr>
          <a:xfrm>
            <a:off x="1055802" y="1454150"/>
            <a:ext cx="4798243" cy="4818064"/>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Diagram, schematic&#10;&#10;Description automatically generated">
            <a:extLst>
              <a:ext uri="{FF2B5EF4-FFF2-40B4-BE49-F238E27FC236}">
                <a16:creationId xmlns:a16="http://schemas.microsoft.com/office/drawing/2014/main" id="{AACAE11D-D355-4B37-96C0-537DC3557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995" y="1476375"/>
            <a:ext cx="3859702" cy="4911618"/>
          </a:xfrm>
          <a:prstGeom prst="rect">
            <a:avLst/>
          </a:prstGeom>
        </p:spPr>
      </p:pic>
    </p:spTree>
    <p:extLst>
      <p:ext uri="{BB962C8B-B14F-4D97-AF65-F5344CB8AC3E}">
        <p14:creationId xmlns:p14="http://schemas.microsoft.com/office/powerpoint/2010/main" val="3434121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19DA8F-484C-49E1-9CB6-D5A0E926DFE6}"/>
              </a:ext>
            </a:extLst>
          </p:cNvPr>
          <p:cNvSpPr/>
          <p:nvPr/>
        </p:nvSpPr>
        <p:spPr>
          <a:xfrm>
            <a:off x="1055802" y="1454150"/>
            <a:ext cx="4798243" cy="4818064"/>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2E9E9-6E2E-4235-AE44-D752EC3B6619}"/>
              </a:ext>
            </a:extLst>
          </p:cNvPr>
          <p:cNvSpPr>
            <a:spLocks noGrp="1"/>
          </p:cNvSpPr>
          <p:nvPr>
            <p:ph type="title"/>
          </p:nvPr>
        </p:nvSpPr>
        <p:spPr>
          <a:xfrm>
            <a:off x="609600" y="255786"/>
            <a:ext cx="10972800" cy="1143000"/>
          </a:xfrm>
        </p:spPr>
        <p:txBody>
          <a:bodyPr vert="horz" lIns="91440" tIns="45720" rIns="91440" bIns="45720" rtlCol="0" anchor="ctr">
            <a:normAutofit/>
          </a:bodyPr>
          <a:lstStyle/>
          <a:p>
            <a:r>
              <a:rPr lang="en-US" dirty="0">
                <a:solidFill>
                  <a:schemeClr val="tx1"/>
                </a:solidFill>
              </a:rPr>
              <a:t>…Optimal movement duration decreases</a:t>
            </a:r>
            <a:endParaRPr lang="en-US" dirty="0"/>
          </a:p>
        </p:txBody>
      </p:sp>
      <mc:AlternateContent xmlns:mc="http://schemas.openxmlformats.org/markup-compatibility/2006">
        <mc:Choice xmlns:a14="http://schemas.microsoft.com/office/drawing/2010/main" Requires="a14">
          <p:sp>
            <p:nvSpPr>
              <p:cNvPr id="36" name="Content Placeholder 3">
                <a:extLst>
                  <a:ext uri="{FF2B5EF4-FFF2-40B4-BE49-F238E27FC236}">
                    <a16:creationId xmlns:a16="http://schemas.microsoft.com/office/drawing/2014/main" id="{61DA38DA-BA40-46AD-9CD4-B512B13FCAE0}"/>
                  </a:ext>
                </a:extLst>
              </p:cNvPr>
              <p:cNvSpPr>
                <a:spLocks noGrp="1"/>
              </p:cNvSpPr>
              <p:nvPr>
                <p:ph sz="half" idx="2"/>
              </p:nvPr>
            </p:nvSpPr>
            <p:spPr>
              <a:xfrm>
                <a:off x="6197600" y="1600201"/>
                <a:ext cx="5384800" cy="5002013"/>
              </a:xfrm>
            </p:spPr>
            <p:txBody>
              <a:bodyPr/>
              <a:lstStyle/>
              <a:p>
                <a:pPr marL="0" indent="0">
                  <a:buNone/>
                </a:pPr>
                <a:r>
                  <a:rPr lang="en-US" dirty="0">
                    <a:solidFill>
                      <a:schemeClr val="tx1"/>
                    </a:solidFill>
                    <a:latin typeface="+mj-lt"/>
                  </a:rPr>
                  <a:t>In a better environment (higher </a:t>
                </a:r>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oMath>
                </a14:m>
                <a:r>
                  <a:rPr lang="en-US" dirty="0">
                    <a:solidFill>
                      <a:schemeClr val="tx1"/>
                    </a:solidFill>
                    <a:latin typeface="+mj-lt"/>
                  </a:rPr>
                  <a:t>), it is optimal to move faster.</a:t>
                </a:r>
              </a:p>
              <a:p>
                <a:pPr marL="0" indent="0">
                  <a:buNone/>
                </a:pPr>
                <a:endParaRPr lang="en-US" dirty="0">
                  <a:latin typeface="+mj-lt"/>
                </a:endParaRPr>
              </a:p>
              <a:p>
                <a:pPr marL="0" indent="0">
                  <a:buNone/>
                </a:pPr>
                <a:r>
                  <a:rPr lang="en-US" dirty="0">
                    <a:latin typeface="+mj-lt"/>
                  </a:rPr>
                  <a:t>Here, we consider the effect of effort on environment capture rate.</a:t>
                </a:r>
              </a:p>
              <a:p>
                <a:pPr marL="0" indent="0">
                  <a:buNone/>
                </a:pPr>
                <a:endParaRPr lang="en-US" dirty="0">
                  <a:latin typeface="+mj-lt"/>
                </a:endParaRPr>
              </a:p>
              <a:p>
                <a:pPr marL="0" indent="0">
                  <a:buNone/>
                </a:pPr>
                <a:r>
                  <a:rPr lang="en-US" dirty="0">
                    <a:latin typeface="+mj-lt"/>
                  </a:rPr>
                  <a:t>In the </a:t>
                </a:r>
                <a:r>
                  <a:rPr lang="en-US" dirty="0">
                    <a:solidFill>
                      <a:srgbClr val="1585C7"/>
                    </a:solidFill>
                    <a:latin typeface="+mj-lt"/>
                  </a:rPr>
                  <a:t>low effort </a:t>
                </a:r>
                <a:r>
                  <a:rPr lang="en-US" dirty="0">
                    <a:latin typeface="+mj-lt"/>
                  </a:rPr>
                  <a:t>environment, movement vigor is higher than in the </a:t>
                </a:r>
                <a:r>
                  <a:rPr lang="en-US" dirty="0">
                    <a:solidFill>
                      <a:srgbClr val="F79227"/>
                    </a:solidFill>
                    <a:latin typeface="+mj-lt"/>
                  </a:rPr>
                  <a:t>high effort </a:t>
                </a:r>
                <a:r>
                  <a:rPr lang="en-US" dirty="0">
                    <a:latin typeface="+mj-lt"/>
                  </a:rPr>
                  <a:t>environment.</a:t>
                </a:r>
              </a:p>
            </p:txBody>
          </p:sp>
        </mc:Choice>
        <mc:Fallback>
          <p:sp>
            <p:nvSpPr>
              <p:cNvPr id="36" name="Content Placeholder 3">
                <a:extLst>
                  <a:ext uri="{FF2B5EF4-FFF2-40B4-BE49-F238E27FC236}">
                    <a16:creationId xmlns:a16="http://schemas.microsoft.com/office/drawing/2014/main" id="{61DA38DA-BA40-46AD-9CD4-B512B13FCAE0}"/>
                  </a:ext>
                </a:extLst>
              </p:cNvPr>
              <p:cNvSpPr>
                <a:spLocks noGrp="1" noRot="1" noChangeAspect="1" noMove="1" noResize="1" noEditPoints="1" noAdjustHandles="1" noChangeArrowheads="1" noChangeShapeType="1" noTextEdit="1"/>
              </p:cNvSpPr>
              <p:nvPr>
                <p:ph sz="half" idx="2"/>
              </p:nvPr>
            </p:nvSpPr>
            <p:spPr>
              <a:xfrm>
                <a:off x="6197600" y="1600201"/>
                <a:ext cx="5384800" cy="5002013"/>
              </a:xfrm>
              <a:blipFill>
                <a:blip r:embed="rId3"/>
                <a:stretch>
                  <a:fillRect l="-2378" t="-1341" r="-1359"/>
                </a:stretch>
              </a:blipFill>
            </p:spPr>
            <p:txBody>
              <a:bodyPr/>
              <a:lstStyle/>
              <a:p>
                <a:r>
                  <a:rPr lang="en-US">
                    <a:noFill/>
                  </a:rPr>
                  <a:t> </a:t>
                </a:r>
              </a:p>
            </p:txBody>
          </p:sp>
        </mc:Fallback>
      </mc:AlternateContent>
      <p:sp>
        <p:nvSpPr>
          <p:cNvPr id="31" name="Slide Number Placeholder 30" hidden="1">
            <a:extLst>
              <a:ext uri="{FF2B5EF4-FFF2-40B4-BE49-F238E27FC236}">
                <a16:creationId xmlns:a16="http://schemas.microsoft.com/office/drawing/2014/main" id="{99F8BB2A-F270-40A8-8078-196D86A36675}"/>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41</a:t>
            </a:fld>
            <a:endParaRPr lang="en-US"/>
          </a:p>
        </p:txBody>
      </p:sp>
      <p:pic>
        <p:nvPicPr>
          <p:cNvPr id="17" name="Picture 16" descr="Diagram, schematic&#10;&#10;Description automatically generated">
            <a:extLst>
              <a:ext uri="{FF2B5EF4-FFF2-40B4-BE49-F238E27FC236}">
                <a16:creationId xmlns:a16="http://schemas.microsoft.com/office/drawing/2014/main" id="{3409C6CB-6E1D-49C7-94F4-3F60F12E0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994" y="1476375"/>
            <a:ext cx="4510056" cy="4914461"/>
          </a:xfrm>
          <a:prstGeom prst="rect">
            <a:avLst/>
          </a:prstGeom>
        </p:spPr>
      </p:pic>
    </p:spTree>
    <p:extLst>
      <p:ext uri="{BB962C8B-B14F-4D97-AF65-F5344CB8AC3E}">
        <p14:creationId xmlns:p14="http://schemas.microsoft.com/office/powerpoint/2010/main" val="1172949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419DA8F-484C-49E1-9CB6-D5A0E926DFE6}"/>
              </a:ext>
            </a:extLst>
          </p:cNvPr>
          <p:cNvSpPr/>
          <p:nvPr/>
        </p:nvSpPr>
        <p:spPr>
          <a:xfrm>
            <a:off x="1055802" y="1454150"/>
            <a:ext cx="4798243" cy="4818064"/>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2E9E9-6E2E-4235-AE44-D752EC3B6619}"/>
              </a:ext>
            </a:extLst>
          </p:cNvPr>
          <p:cNvSpPr>
            <a:spLocks noGrp="1"/>
          </p:cNvSpPr>
          <p:nvPr>
            <p:ph type="title"/>
          </p:nvPr>
        </p:nvSpPr>
        <p:spPr>
          <a:xfrm>
            <a:off x="609600" y="255786"/>
            <a:ext cx="10972800" cy="1143000"/>
          </a:xfrm>
        </p:spPr>
        <p:txBody>
          <a:bodyPr vert="horz" lIns="91440" tIns="45720" rIns="91440" bIns="45720" rtlCol="0" anchor="ctr">
            <a:normAutofit/>
          </a:bodyPr>
          <a:lstStyle/>
          <a:p>
            <a:r>
              <a:rPr lang="en-US" dirty="0">
                <a:solidFill>
                  <a:schemeClr val="accent1"/>
                </a:solidFill>
              </a:rPr>
              <a:t>H1: </a:t>
            </a:r>
            <a:r>
              <a:rPr lang="en-US" dirty="0"/>
              <a:t>Vigor increases after history of low effort</a:t>
            </a:r>
          </a:p>
        </p:txBody>
      </p:sp>
      <mc:AlternateContent xmlns:mc="http://schemas.openxmlformats.org/markup-compatibility/2006">
        <mc:Choice xmlns:a14="http://schemas.microsoft.com/office/drawing/2010/main" Requires="a14">
          <p:sp>
            <p:nvSpPr>
              <p:cNvPr id="36" name="Content Placeholder 3">
                <a:extLst>
                  <a:ext uri="{FF2B5EF4-FFF2-40B4-BE49-F238E27FC236}">
                    <a16:creationId xmlns:a16="http://schemas.microsoft.com/office/drawing/2014/main" id="{61DA38DA-BA40-46AD-9CD4-B512B13FCAE0}"/>
                  </a:ext>
                </a:extLst>
              </p:cNvPr>
              <p:cNvSpPr>
                <a:spLocks noGrp="1"/>
              </p:cNvSpPr>
              <p:nvPr>
                <p:ph sz="half" idx="2"/>
              </p:nvPr>
            </p:nvSpPr>
            <p:spPr>
              <a:xfrm>
                <a:off x="6197600" y="1600201"/>
                <a:ext cx="5384800" cy="4914461"/>
              </a:xfrm>
            </p:spPr>
            <p:txBody>
              <a:bodyPr/>
              <a:lstStyle/>
              <a:p>
                <a:pPr marL="0" indent="0">
                  <a:buNone/>
                </a:pPr>
                <a:r>
                  <a:rPr lang="en-US" dirty="0">
                    <a:solidFill>
                      <a:schemeClr val="tx1"/>
                    </a:solidFill>
                    <a:latin typeface="+mj-lt"/>
                  </a:rPr>
                  <a:t>In a better environment (higher </a:t>
                </a:r>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oMath>
                </a14:m>
                <a:r>
                  <a:rPr lang="en-US" dirty="0">
                    <a:solidFill>
                      <a:schemeClr val="tx1"/>
                    </a:solidFill>
                    <a:latin typeface="+mj-lt"/>
                  </a:rPr>
                  <a:t>), it is optimal to move faster.</a:t>
                </a:r>
              </a:p>
              <a:p>
                <a:pPr marL="0" indent="0">
                  <a:buNone/>
                </a:pPr>
                <a:endParaRPr lang="en-US" dirty="0">
                  <a:latin typeface="+mj-lt"/>
                </a:endParaRPr>
              </a:p>
              <a:p>
                <a:pPr marL="0" indent="0">
                  <a:buNone/>
                </a:pPr>
                <a:r>
                  <a:rPr lang="en-US" dirty="0">
                    <a:latin typeface="+mj-lt"/>
                  </a:rPr>
                  <a:t>Here, we consider the effect of effort on environment capture rate.</a:t>
                </a:r>
              </a:p>
              <a:p>
                <a:pPr marL="0" indent="0">
                  <a:buNone/>
                </a:pPr>
                <a:endParaRPr lang="en-US" dirty="0">
                  <a:latin typeface="+mj-lt"/>
                </a:endParaRPr>
              </a:p>
              <a:p>
                <a:pPr marL="0" indent="0">
                  <a:buNone/>
                </a:pPr>
                <a:r>
                  <a:rPr lang="en-US" dirty="0">
                    <a:latin typeface="+mj-lt"/>
                  </a:rPr>
                  <a:t>In the </a:t>
                </a:r>
                <a:r>
                  <a:rPr lang="en-US" dirty="0">
                    <a:solidFill>
                      <a:srgbClr val="1585C7"/>
                    </a:solidFill>
                    <a:latin typeface="+mj-lt"/>
                  </a:rPr>
                  <a:t>low effort </a:t>
                </a:r>
                <a:r>
                  <a:rPr lang="en-US" dirty="0">
                    <a:latin typeface="+mj-lt"/>
                  </a:rPr>
                  <a:t>environment, movement vigor is higher than in the </a:t>
                </a:r>
                <a:r>
                  <a:rPr lang="en-US" dirty="0">
                    <a:solidFill>
                      <a:srgbClr val="F79227"/>
                    </a:solidFill>
                    <a:latin typeface="+mj-lt"/>
                  </a:rPr>
                  <a:t>high effort </a:t>
                </a:r>
                <a:r>
                  <a:rPr lang="en-US" dirty="0">
                    <a:latin typeface="+mj-lt"/>
                  </a:rPr>
                  <a:t>environment.</a:t>
                </a:r>
              </a:p>
              <a:p>
                <a:pPr marL="0" indent="0">
                  <a:buNone/>
                </a:pPr>
                <a:endParaRPr lang="en-US" dirty="0">
                  <a:latin typeface="+mj-lt"/>
                </a:endParaRPr>
              </a:p>
            </p:txBody>
          </p:sp>
        </mc:Choice>
        <mc:Fallback>
          <p:sp>
            <p:nvSpPr>
              <p:cNvPr id="36" name="Content Placeholder 3">
                <a:extLst>
                  <a:ext uri="{FF2B5EF4-FFF2-40B4-BE49-F238E27FC236}">
                    <a16:creationId xmlns:a16="http://schemas.microsoft.com/office/drawing/2014/main" id="{61DA38DA-BA40-46AD-9CD4-B512B13FCAE0}"/>
                  </a:ext>
                </a:extLst>
              </p:cNvPr>
              <p:cNvSpPr>
                <a:spLocks noGrp="1" noRot="1" noChangeAspect="1" noMove="1" noResize="1" noEditPoints="1" noAdjustHandles="1" noChangeArrowheads="1" noChangeShapeType="1" noTextEdit="1"/>
              </p:cNvSpPr>
              <p:nvPr>
                <p:ph sz="half" idx="2"/>
              </p:nvPr>
            </p:nvSpPr>
            <p:spPr>
              <a:xfrm>
                <a:off x="6197600" y="1600201"/>
                <a:ext cx="5384800" cy="4914461"/>
              </a:xfrm>
              <a:blipFill>
                <a:blip r:embed="rId3"/>
                <a:stretch>
                  <a:fillRect l="-2378" t="-1365" r="-1359"/>
                </a:stretch>
              </a:blipFill>
            </p:spPr>
            <p:txBody>
              <a:bodyPr/>
              <a:lstStyle/>
              <a:p>
                <a:r>
                  <a:rPr lang="en-US">
                    <a:noFill/>
                  </a:rPr>
                  <a:t> </a:t>
                </a:r>
              </a:p>
            </p:txBody>
          </p:sp>
        </mc:Fallback>
      </mc:AlternateContent>
      <p:sp>
        <p:nvSpPr>
          <p:cNvPr id="31" name="Slide Number Placeholder 30" hidden="1">
            <a:extLst>
              <a:ext uri="{FF2B5EF4-FFF2-40B4-BE49-F238E27FC236}">
                <a16:creationId xmlns:a16="http://schemas.microsoft.com/office/drawing/2014/main" id="{99F8BB2A-F270-40A8-8078-196D86A36675}"/>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42</a:t>
            </a:fld>
            <a:endParaRPr lang="en-US"/>
          </a:p>
        </p:txBody>
      </p:sp>
      <p:pic>
        <p:nvPicPr>
          <p:cNvPr id="5" name="Picture 4" descr="Diagram, schematic&#10;&#10;Description automatically generated">
            <a:extLst>
              <a:ext uri="{FF2B5EF4-FFF2-40B4-BE49-F238E27FC236}">
                <a16:creationId xmlns:a16="http://schemas.microsoft.com/office/drawing/2014/main" id="{0B10AD89-F05C-4782-93CE-8D1C5DC4F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994" y="1476375"/>
            <a:ext cx="4510056" cy="4914461"/>
          </a:xfrm>
          <a:prstGeom prst="rect">
            <a:avLst/>
          </a:prstGeom>
        </p:spPr>
      </p:pic>
    </p:spTree>
    <p:extLst>
      <p:ext uri="{BB962C8B-B14F-4D97-AF65-F5344CB8AC3E}">
        <p14:creationId xmlns:p14="http://schemas.microsoft.com/office/powerpoint/2010/main" val="1141638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E9E9-6E2E-4235-AE44-D752EC3B6619}"/>
              </a:ext>
            </a:extLst>
          </p:cNvPr>
          <p:cNvSpPr>
            <a:spLocks noGrp="1"/>
          </p:cNvSpPr>
          <p:nvPr>
            <p:ph type="title"/>
          </p:nvPr>
        </p:nvSpPr>
        <p:spPr>
          <a:xfrm>
            <a:off x="257175" y="274639"/>
            <a:ext cx="11934825" cy="1143000"/>
          </a:xfrm>
        </p:spPr>
        <p:txBody>
          <a:bodyPr vert="horz" lIns="91440" tIns="45720" rIns="91440" bIns="45720" rtlCol="0" anchor="ctr">
            <a:normAutofit fontScale="90000"/>
          </a:bodyPr>
          <a:lstStyle/>
          <a:p>
            <a:r>
              <a:rPr lang="en-US" dirty="0">
                <a:solidFill>
                  <a:schemeClr val="accent1"/>
                </a:solidFill>
              </a:rPr>
              <a:t>H2: </a:t>
            </a:r>
            <a:r>
              <a:rPr lang="en-US" dirty="0"/>
              <a:t>Harvest duration decreases after history of </a:t>
            </a:r>
            <a:br>
              <a:rPr lang="en-US" dirty="0"/>
            </a:br>
            <a:r>
              <a:rPr lang="en-US" dirty="0"/>
              <a:t>low effort</a:t>
            </a:r>
          </a:p>
        </p:txBody>
      </p:sp>
      <p:sp>
        <p:nvSpPr>
          <p:cNvPr id="31" name="Slide Number Placeholder 30" hidden="1">
            <a:extLst>
              <a:ext uri="{FF2B5EF4-FFF2-40B4-BE49-F238E27FC236}">
                <a16:creationId xmlns:a16="http://schemas.microsoft.com/office/drawing/2014/main" id="{99F8BB2A-F270-40A8-8078-196D86A36675}"/>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43</a:t>
            </a:fld>
            <a:endParaRPr lang="en-US"/>
          </a:p>
        </p:txBody>
      </p:sp>
      <p:sp>
        <p:nvSpPr>
          <p:cNvPr id="4" name="Rectangle: Rounded Corners 3">
            <a:extLst>
              <a:ext uri="{FF2B5EF4-FFF2-40B4-BE49-F238E27FC236}">
                <a16:creationId xmlns:a16="http://schemas.microsoft.com/office/drawing/2014/main" id="{15A5CC5F-1804-4186-B729-B6760B2657E4}"/>
              </a:ext>
            </a:extLst>
          </p:cNvPr>
          <p:cNvSpPr/>
          <p:nvPr/>
        </p:nvSpPr>
        <p:spPr>
          <a:xfrm>
            <a:off x="6338346" y="1454149"/>
            <a:ext cx="4798243" cy="4818064"/>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Content Placeholder 3">
                <a:extLst>
                  <a:ext uri="{FF2B5EF4-FFF2-40B4-BE49-F238E27FC236}">
                    <a16:creationId xmlns:a16="http://schemas.microsoft.com/office/drawing/2014/main" id="{AE6CCF08-12C1-4F36-8EFE-43B25B608E0A}"/>
                  </a:ext>
                </a:extLst>
              </p:cNvPr>
              <p:cNvSpPr txBox="1">
                <a:spLocks/>
              </p:cNvSpPr>
              <p:nvPr/>
            </p:nvSpPr>
            <p:spPr>
              <a:xfrm>
                <a:off x="774700" y="1600201"/>
                <a:ext cx="5384800" cy="4983160"/>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latin typeface="+mj-lt"/>
                  </a:rPr>
                  <a:t>In a better environment (higher </a:t>
                </a:r>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oMath>
                </a14:m>
                <a:r>
                  <a:rPr lang="en-US" dirty="0">
                    <a:solidFill>
                      <a:schemeClr val="tx1"/>
                    </a:solidFill>
                    <a:latin typeface="+mj-lt"/>
                  </a:rPr>
                  <a:t>), it is optimal to leave a patch sooner.</a:t>
                </a:r>
              </a:p>
              <a:p>
                <a:pPr marL="0" indent="0">
                  <a:buNone/>
                </a:pPr>
                <a:endParaRPr lang="en-US" dirty="0">
                  <a:latin typeface="+mj-lt"/>
                </a:endParaRPr>
              </a:p>
              <a:p>
                <a:pPr marL="0" indent="0">
                  <a:buNone/>
                </a:pPr>
                <a:r>
                  <a:rPr lang="en-US" dirty="0">
                    <a:latin typeface="+mj-lt"/>
                  </a:rPr>
                  <a:t>Global capture rate of the environment is modulated by changing effort. </a:t>
                </a:r>
              </a:p>
              <a:p>
                <a:pPr marL="0" indent="0">
                  <a:buNone/>
                </a:pPr>
                <a:endParaRPr lang="en-US" dirty="0">
                  <a:latin typeface="+mj-lt"/>
                </a:endParaRPr>
              </a:p>
              <a:p>
                <a:pPr marL="0" indent="0">
                  <a:buNone/>
                </a:pPr>
                <a:r>
                  <a:rPr lang="en-US" dirty="0">
                    <a:latin typeface="+mj-lt"/>
                  </a:rPr>
                  <a:t>In the </a:t>
                </a:r>
                <a:r>
                  <a:rPr lang="en-US" dirty="0">
                    <a:solidFill>
                      <a:srgbClr val="1585C7"/>
                    </a:solidFill>
                    <a:latin typeface="+mj-lt"/>
                  </a:rPr>
                  <a:t>low effort </a:t>
                </a:r>
                <a:r>
                  <a:rPr lang="en-US" dirty="0">
                    <a:latin typeface="+mj-lt"/>
                  </a:rPr>
                  <a:t>environment, harvest duration is lower than in the </a:t>
                </a:r>
                <a:r>
                  <a:rPr lang="en-US" dirty="0">
                    <a:solidFill>
                      <a:srgbClr val="F79227"/>
                    </a:solidFill>
                    <a:latin typeface="+mj-lt"/>
                  </a:rPr>
                  <a:t>high effort </a:t>
                </a:r>
                <a:r>
                  <a:rPr lang="en-US" dirty="0">
                    <a:latin typeface="+mj-lt"/>
                  </a:rPr>
                  <a:t>environment.</a:t>
                </a:r>
              </a:p>
            </p:txBody>
          </p:sp>
        </mc:Choice>
        <mc:Fallback>
          <p:sp>
            <p:nvSpPr>
              <p:cNvPr id="11" name="Content Placeholder 3">
                <a:extLst>
                  <a:ext uri="{FF2B5EF4-FFF2-40B4-BE49-F238E27FC236}">
                    <a16:creationId xmlns:a16="http://schemas.microsoft.com/office/drawing/2014/main" id="{AE6CCF08-12C1-4F36-8EFE-43B25B608E0A}"/>
                  </a:ext>
                </a:extLst>
              </p:cNvPr>
              <p:cNvSpPr txBox="1">
                <a:spLocks noRot="1" noChangeAspect="1" noMove="1" noResize="1" noEditPoints="1" noAdjustHandles="1" noChangeArrowheads="1" noChangeShapeType="1" noTextEdit="1"/>
              </p:cNvSpPr>
              <p:nvPr/>
            </p:nvSpPr>
            <p:spPr>
              <a:xfrm>
                <a:off x="774700" y="1600201"/>
                <a:ext cx="5384800" cy="4983160"/>
              </a:xfrm>
              <a:prstGeom prst="rect">
                <a:avLst/>
              </a:prstGeom>
              <a:blipFill>
                <a:blip r:embed="rId3"/>
                <a:stretch>
                  <a:fillRect l="-2265" t="-1346" r="-2152"/>
                </a:stretch>
              </a:blipFill>
            </p:spPr>
            <p:txBody>
              <a:bodyPr/>
              <a:lstStyle/>
              <a:p>
                <a:r>
                  <a:rPr lang="en-US">
                    <a:noFill/>
                  </a:rPr>
                  <a:t> </a:t>
                </a:r>
              </a:p>
            </p:txBody>
          </p:sp>
        </mc:Fallback>
      </mc:AlternateContent>
      <p:pic>
        <p:nvPicPr>
          <p:cNvPr id="13" name="Picture 12" descr="A picture containing diagram&#10;&#10;Description automatically generated">
            <a:extLst>
              <a:ext uri="{FF2B5EF4-FFF2-40B4-BE49-F238E27FC236}">
                <a16:creationId xmlns:a16="http://schemas.microsoft.com/office/drawing/2014/main" id="{2E629EF9-30A5-43D7-A8E0-A5D5A9879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709" y="1779590"/>
            <a:ext cx="4593515" cy="4492623"/>
          </a:xfrm>
          <a:prstGeom prst="rect">
            <a:avLst/>
          </a:prstGeom>
        </p:spPr>
      </p:pic>
    </p:spTree>
    <p:extLst>
      <p:ext uri="{BB962C8B-B14F-4D97-AF65-F5344CB8AC3E}">
        <p14:creationId xmlns:p14="http://schemas.microsoft.com/office/powerpoint/2010/main" val="260442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292B-5D2B-43B8-942C-0524AC81E602}"/>
              </a:ext>
            </a:extLst>
          </p:cNvPr>
          <p:cNvSpPr>
            <a:spLocks noGrp="1"/>
          </p:cNvSpPr>
          <p:nvPr>
            <p:ph type="title"/>
          </p:nvPr>
        </p:nvSpPr>
        <p:spPr/>
        <p:txBody>
          <a:bodyPr/>
          <a:lstStyle/>
          <a:p>
            <a:r>
              <a:rPr lang="en-US" dirty="0"/>
              <a:t>Hypotheses</a:t>
            </a:r>
          </a:p>
        </p:txBody>
      </p:sp>
      <p:sp>
        <p:nvSpPr>
          <p:cNvPr id="6" name="Content Placeholder 5">
            <a:extLst>
              <a:ext uri="{FF2B5EF4-FFF2-40B4-BE49-F238E27FC236}">
                <a16:creationId xmlns:a16="http://schemas.microsoft.com/office/drawing/2014/main" id="{D3B905B3-D7A5-4085-821F-213DE9EBBD82}"/>
              </a:ext>
            </a:extLst>
          </p:cNvPr>
          <p:cNvSpPr>
            <a:spLocks noGrp="1"/>
          </p:cNvSpPr>
          <p:nvPr>
            <p:ph idx="1"/>
          </p:nvPr>
        </p:nvSpPr>
        <p:spPr>
          <a:xfrm>
            <a:off x="609600" y="1600201"/>
            <a:ext cx="8077200" cy="4525963"/>
          </a:xfrm>
        </p:spPr>
        <p:txBody>
          <a:bodyPr/>
          <a:lstStyle/>
          <a:p>
            <a:pPr marL="0" indent="0">
              <a:buNone/>
            </a:pPr>
            <a:endParaRPr lang="en-US" dirty="0">
              <a:latin typeface="+mj-lt"/>
            </a:endParaRPr>
          </a:p>
          <a:p>
            <a:pPr marL="0" indent="0">
              <a:buNone/>
            </a:pPr>
            <a:r>
              <a:rPr lang="en-US" dirty="0">
                <a:solidFill>
                  <a:schemeClr val="accent1"/>
                </a:solidFill>
                <a:latin typeface="+mj-lt"/>
              </a:rPr>
              <a:t>H1. </a:t>
            </a:r>
            <a:r>
              <a:rPr lang="en-US" dirty="0">
                <a:latin typeface="+mj-lt"/>
              </a:rPr>
              <a:t>Movement vigor between patches increases after a history of low effort as compared to a history of high effort. </a:t>
            </a:r>
          </a:p>
          <a:p>
            <a:pPr marL="0" indent="0">
              <a:buNone/>
            </a:pPr>
            <a:endParaRPr lang="en-US" dirty="0">
              <a:latin typeface="+mj-lt"/>
            </a:endParaRPr>
          </a:p>
          <a:p>
            <a:pPr marL="0" indent="0">
              <a:buNone/>
            </a:pPr>
            <a:r>
              <a:rPr lang="en-US" dirty="0">
                <a:solidFill>
                  <a:schemeClr val="accent1"/>
                </a:solidFill>
                <a:latin typeface="+mj-lt"/>
              </a:rPr>
              <a:t>H2. </a:t>
            </a:r>
            <a:r>
              <a:rPr lang="en-US" dirty="0">
                <a:latin typeface="+mj-lt"/>
              </a:rPr>
              <a:t>Duration of harvest decreases after a history of low effort as opposed to a history of high effort. </a:t>
            </a:r>
          </a:p>
        </p:txBody>
      </p:sp>
      <p:sp>
        <p:nvSpPr>
          <p:cNvPr id="5" name="Slide Number Placeholder 4">
            <a:extLst>
              <a:ext uri="{FF2B5EF4-FFF2-40B4-BE49-F238E27FC236}">
                <a16:creationId xmlns:a16="http://schemas.microsoft.com/office/drawing/2014/main" id="{02D64608-B0E2-4E1C-A354-02B5A1F6C5FA}"/>
              </a:ext>
            </a:extLst>
          </p:cNvPr>
          <p:cNvSpPr>
            <a:spLocks noGrp="1"/>
          </p:cNvSpPr>
          <p:nvPr>
            <p:ph type="sldNum" sz="quarter" idx="12"/>
          </p:nvPr>
        </p:nvSpPr>
        <p:spPr/>
        <p:txBody>
          <a:bodyPr/>
          <a:lstStyle/>
          <a:p>
            <a:fld id="{13D62B89-4EDD-4BD0-96AE-17C8BA44C6D5}" type="slidenum">
              <a:rPr lang="en-US" smtClean="0"/>
              <a:t>44</a:t>
            </a:fld>
            <a:endParaRPr lang="en-US"/>
          </a:p>
        </p:txBody>
      </p:sp>
      <p:sp>
        <p:nvSpPr>
          <p:cNvPr id="8" name="Rectangle: Rounded Corners 7">
            <a:extLst>
              <a:ext uri="{FF2B5EF4-FFF2-40B4-BE49-F238E27FC236}">
                <a16:creationId xmlns:a16="http://schemas.microsoft.com/office/drawing/2014/main" id="{F99A2ED9-4FAD-4EF7-A66A-24904CFB0D3A}"/>
              </a:ext>
            </a:extLst>
          </p:cNvPr>
          <p:cNvSpPr/>
          <p:nvPr/>
        </p:nvSpPr>
        <p:spPr>
          <a:xfrm>
            <a:off x="9423518" y="1600201"/>
            <a:ext cx="2061680" cy="2070196"/>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71F1B36-A1B3-49C1-ABD8-C26183B1310A}"/>
              </a:ext>
            </a:extLst>
          </p:cNvPr>
          <p:cNvSpPr/>
          <p:nvPr/>
        </p:nvSpPr>
        <p:spPr>
          <a:xfrm>
            <a:off x="9423518" y="3998810"/>
            <a:ext cx="2061680" cy="2070197"/>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Diagram, schematic&#10;&#10;Description automatically generated">
            <a:extLst>
              <a:ext uri="{FF2B5EF4-FFF2-40B4-BE49-F238E27FC236}">
                <a16:creationId xmlns:a16="http://schemas.microsoft.com/office/drawing/2014/main" id="{CD1B9372-AA85-4F32-92C5-8FA9591F8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1860" y="1775212"/>
            <a:ext cx="1783482" cy="1943402"/>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5E5036A0-055F-4F75-BF23-2E8676014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1860" y="4287947"/>
            <a:ext cx="1788691" cy="1838217"/>
          </a:xfrm>
          <a:prstGeom prst="rect">
            <a:avLst/>
          </a:prstGeom>
        </p:spPr>
      </p:pic>
      <p:sp>
        <p:nvSpPr>
          <p:cNvPr id="19" name="TextBox 18">
            <a:extLst>
              <a:ext uri="{FF2B5EF4-FFF2-40B4-BE49-F238E27FC236}">
                <a16:creationId xmlns:a16="http://schemas.microsoft.com/office/drawing/2014/main" id="{310ECBFE-D42B-4D5A-8C58-30E2C4AAEF56}"/>
              </a:ext>
            </a:extLst>
          </p:cNvPr>
          <p:cNvSpPr txBox="1"/>
          <p:nvPr/>
        </p:nvSpPr>
        <p:spPr>
          <a:xfrm>
            <a:off x="9689474" y="1515753"/>
            <a:ext cx="1735796" cy="369332"/>
          </a:xfrm>
          <a:prstGeom prst="rect">
            <a:avLst/>
          </a:prstGeom>
          <a:noFill/>
        </p:spPr>
        <p:txBody>
          <a:bodyPr wrap="none" rtlCol="0">
            <a:spAutoFit/>
          </a:bodyPr>
          <a:lstStyle/>
          <a:p>
            <a:r>
              <a:rPr lang="en-US" dirty="0">
                <a:solidFill>
                  <a:schemeClr val="bg2"/>
                </a:solidFill>
              </a:rPr>
              <a:t>Movement vigor</a:t>
            </a:r>
          </a:p>
        </p:txBody>
      </p:sp>
      <p:sp>
        <p:nvSpPr>
          <p:cNvPr id="21" name="TextBox 20">
            <a:extLst>
              <a:ext uri="{FF2B5EF4-FFF2-40B4-BE49-F238E27FC236}">
                <a16:creationId xmlns:a16="http://schemas.microsoft.com/office/drawing/2014/main" id="{C3ED75E8-714B-462A-9818-0E6C50565EE0}"/>
              </a:ext>
            </a:extLst>
          </p:cNvPr>
          <p:cNvSpPr txBox="1"/>
          <p:nvPr/>
        </p:nvSpPr>
        <p:spPr>
          <a:xfrm>
            <a:off x="9629546" y="3967746"/>
            <a:ext cx="1781129" cy="369332"/>
          </a:xfrm>
          <a:prstGeom prst="rect">
            <a:avLst/>
          </a:prstGeom>
          <a:noFill/>
        </p:spPr>
        <p:txBody>
          <a:bodyPr wrap="none" rtlCol="0">
            <a:spAutoFit/>
          </a:bodyPr>
          <a:lstStyle/>
          <a:p>
            <a:r>
              <a:rPr lang="en-US" dirty="0">
                <a:solidFill>
                  <a:schemeClr val="bg2"/>
                </a:solidFill>
              </a:rPr>
              <a:t>Harvest behavior</a:t>
            </a:r>
          </a:p>
        </p:txBody>
      </p:sp>
    </p:spTree>
    <p:extLst>
      <p:ext uri="{BB962C8B-B14F-4D97-AF65-F5344CB8AC3E}">
        <p14:creationId xmlns:p14="http://schemas.microsoft.com/office/powerpoint/2010/main" val="148645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227D367-F920-4C2D-BC2D-2B824F27D57C}"/>
              </a:ext>
            </a:extLst>
          </p:cNvPr>
          <p:cNvSpPr/>
          <p:nvPr/>
        </p:nvSpPr>
        <p:spPr>
          <a:xfrm>
            <a:off x="609599" y="1770994"/>
            <a:ext cx="5376421" cy="3875662"/>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1A662E-B9FA-4323-BD09-19B14323AFBD}"/>
              </a:ext>
            </a:extLst>
          </p:cNvPr>
          <p:cNvSpPr>
            <a:spLocks noGrp="1"/>
          </p:cNvSpPr>
          <p:nvPr>
            <p:ph type="title"/>
          </p:nvPr>
        </p:nvSpPr>
        <p:spPr/>
        <p:txBody>
          <a:bodyPr vert="horz" lIns="91440" tIns="45720" rIns="91440" bIns="45720" rtlCol="0" anchor="b">
            <a:normAutofit/>
          </a:bodyPr>
          <a:lstStyle/>
          <a:p>
            <a:r>
              <a:rPr lang="en-US" dirty="0"/>
              <a:t>Experimental Setup</a:t>
            </a:r>
          </a:p>
        </p:txBody>
      </p:sp>
      <p:sp>
        <p:nvSpPr>
          <p:cNvPr id="6" name="Slide Number Placeholder 5">
            <a:extLst>
              <a:ext uri="{FF2B5EF4-FFF2-40B4-BE49-F238E27FC236}">
                <a16:creationId xmlns:a16="http://schemas.microsoft.com/office/drawing/2014/main" id="{FA0F4EF7-B587-4E9D-AB0B-A111402DBD24}"/>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smtClean="0">
                <a:solidFill>
                  <a:schemeClr val="tx1">
                    <a:lumMod val="85000"/>
                    <a:lumOff val="15000"/>
                  </a:schemeClr>
                </a:solidFill>
              </a:rPr>
              <a:pPr defTabSz="457200">
                <a:spcAft>
                  <a:spcPts val="600"/>
                </a:spcAft>
              </a:pPr>
              <a:t>45</a:t>
            </a:fld>
            <a:endParaRPr lang="en-US">
              <a:solidFill>
                <a:schemeClr val="tx1">
                  <a:lumMod val="85000"/>
                  <a:lumOff val="15000"/>
                </a:schemeClr>
              </a:solidFill>
            </a:endParaRPr>
          </a:p>
        </p:txBody>
      </p:sp>
      <p:pic>
        <p:nvPicPr>
          <p:cNvPr id="17" name="Content Placeholder 9">
            <a:extLst>
              <a:ext uri="{FF2B5EF4-FFF2-40B4-BE49-F238E27FC236}">
                <a16:creationId xmlns:a16="http://schemas.microsoft.com/office/drawing/2014/main" id="{2117F50B-7B97-4904-B217-8559F99B30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29" y="2063773"/>
            <a:ext cx="5125882" cy="3310466"/>
          </a:xfrm>
          <a:prstGeom prst="rect">
            <a:avLst/>
          </a:prstGeom>
        </p:spPr>
      </p:pic>
      <p:sp>
        <p:nvSpPr>
          <p:cNvPr id="18" name="Content Placeholder 3">
            <a:extLst>
              <a:ext uri="{FF2B5EF4-FFF2-40B4-BE49-F238E27FC236}">
                <a16:creationId xmlns:a16="http://schemas.microsoft.com/office/drawing/2014/main" id="{F4F3260C-E06A-4305-B6AE-41EBF5088449}"/>
              </a:ext>
            </a:extLst>
          </p:cNvPr>
          <p:cNvSpPr txBox="1">
            <a:spLocks/>
          </p:cNvSpPr>
          <p:nvPr/>
        </p:nvSpPr>
        <p:spPr>
          <a:xfrm>
            <a:off x="6197600" y="1600201"/>
            <a:ext cx="5384800" cy="4525963"/>
          </a:xfrm>
          <a:prstGeom prst="rect">
            <a:avLst/>
          </a:prstGeom>
        </p:spPr>
        <p:txBody>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pPr marL="0" indent="0">
              <a:buFont typeface="Arial" pitchFamily="34" charset="0"/>
              <a:buNone/>
            </a:pPr>
            <a:r>
              <a:rPr lang="en-US" dirty="0">
                <a:latin typeface="+mj-lt"/>
              </a:rPr>
              <a:t>Subjects (N=20) aged between 21-32 years were recruited.</a:t>
            </a:r>
          </a:p>
          <a:p>
            <a:pPr marL="0" indent="0">
              <a:buFont typeface="Arial" pitchFamily="34" charset="0"/>
              <a:buNone/>
            </a:pPr>
            <a:endParaRPr lang="en-US" dirty="0">
              <a:latin typeface="+mj-lt"/>
            </a:endParaRPr>
          </a:p>
          <a:p>
            <a:pPr marL="0" indent="0">
              <a:buFont typeface="Arial" pitchFamily="34" charset="0"/>
              <a:buNone/>
            </a:pPr>
            <a:endParaRPr lang="en-US" dirty="0">
              <a:latin typeface="+mj-lt"/>
            </a:endParaRPr>
          </a:p>
          <a:p>
            <a:pPr marL="0" indent="0">
              <a:buFont typeface="Arial" pitchFamily="34" charset="0"/>
              <a:buNone/>
            </a:pPr>
            <a:endParaRPr lang="en-US" dirty="0">
              <a:latin typeface="+mj-lt"/>
            </a:endParaRPr>
          </a:p>
        </p:txBody>
      </p:sp>
    </p:spTree>
    <p:extLst>
      <p:ext uri="{BB962C8B-B14F-4D97-AF65-F5344CB8AC3E}">
        <p14:creationId xmlns:p14="http://schemas.microsoft.com/office/powerpoint/2010/main" val="2160706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662E-B9FA-4323-BD09-19B14323AFBD}"/>
              </a:ext>
            </a:extLst>
          </p:cNvPr>
          <p:cNvSpPr>
            <a:spLocks noGrp="1"/>
          </p:cNvSpPr>
          <p:nvPr>
            <p:ph type="title"/>
          </p:nvPr>
        </p:nvSpPr>
        <p:spPr/>
        <p:txBody>
          <a:bodyPr vert="horz" lIns="91440" tIns="45720" rIns="91440" bIns="45720" rtlCol="0" anchor="b">
            <a:normAutofit/>
          </a:bodyPr>
          <a:lstStyle/>
          <a:p>
            <a:r>
              <a:rPr lang="en-US" dirty="0"/>
              <a:t>Arm Reaching Foraging Task</a:t>
            </a:r>
          </a:p>
        </p:txBody>
      </p:sp>
      <p:sp>
        <p:nvSpPr>
          <p:cNvPr id="6" name="Slide Number Placeholder 5">
            <a:extLst>
              <a:ext uri="{FF2B5EF4-FFF2-40B4-BE49-F238E27FC236}">
                <a16:creationId xmlns:a16="http://schemas.microsoft.com/office/drawing/2014/main" id="{FA0F4EF7-B587-4E9D-AB0B-A111402DBD24}"/>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46</a:t>
            </a:fld>
            <a:endParaRPr lang="en-US">
              <a:solidFill>
                <a:schemeClr val="tx1">
                  <a:lumMod val="85000"/>
                  <a:lumOff val="15000"/>
                </a:schemeClr>
              </a:solidFill>
            </a:endParaRPr>
          </a:p>
        </p:txBody>
      </p:sp>
      <p:sp>
        <p:nvSpPr>
          <p:cNvPr id="7" name="Rectangle: Rounded Corners 6">
            <a:extLst>
              <a:ext uri="{FF2B5EF4-FFF2-40B4-BE49-F238E27FC236}">
                <a16:creationId xmlns:a16="http://schemas.microsoft.com/office/drawing/2014/main" id="{40D63EB8-0F02-4D08-A946-4F473E326DFB}"/>
              </a:ext>
            </a:extLst>
          </p:cNvPr>
          <p:cNvSpPr/>
          <p:nvPr/>
        </p:nvSpPr>
        <p:spPr>
          <a:xfrm>
            <a:off x="609599" y="1770994"/>
            <a:ext cx="5376421" cy="3875662"/>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9">
            <a:extLst>
              <a:ext uri="{FF2B5EF4-FFF2-40B4-BE49-F238E27FC236}">
                <a16:creationId xmlns:a16="http://schemas.microsoft.com/office/drawing/2014/main" id="{E04D3CDF-87A3-423F-A571-A3D8A7B1E2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829" y="2063773"/>
            <a:ext cx="5125882" cy="3310466"/>
          </a:xfrm>
          <a:prstGeom prst="rect">
            <a:avLst/>
          </a:prstGeom>
        </p:spPr>
      </p:pic>
      <p:pic>
        <p:nvPicPr>
          <p:cNvPr id="14" name="Picture 4" descr="https://lh3.googleusercontent.com/XSanqfegAv8T_g74cLlYWetqv3joa0XsptgUHWdeuJ2rRB17GYy_QdgG9ldhfp_ZFOnjov7vYnZ5D8dmIcU5I7yRyyQaTi8UkMoSv7C4R4b410Pel2LSM_V8P12I2KFljH_NwDi8pIM">
            <a:extLst>
              <a:ext uri="{FF2B5EF4-FFF2-40B4-BE49-F238E27FC236}">
                <a16:creationId xmlns:a16="http://schemas.microsoft.com/office/drawing/2014/main" id="{5F20B718-F49C-4505-9813-6A0DC8976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063773"/>
            <a:ext cx="4164461"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03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5886-7B5A-4D3B-8E7B-191DB676A5EF}"/>
              </a:ext>
            </a:extLst>
          </p:cNvPr>
          <p:cNvSpPr>
            <a:spLocks noGrp="1"/>
          </p:cNvSpPr>
          <p:nvPr>
            <p:ph type="title"/>
          </p:nvPr>
        </p:nvSpPr>
        <p:spPr/>
        <p:txBody>
          <a:bodyPr>
            <a:normAutofit/>
          </a:bodyPr>
          <a:lstStyle/>
          <a:p>
            <a:r>
              <a:rPr lang="en-US" dirty="0"/>
              <a:t>Subjects reached to rewarded patches</a:t>
            </a:r>
          </a:p>
        </p:txBody>
      </p:sp>
      <p:sp>
        <p:nvSpPr>
          <p:cNvPr id="3" name="Content Placeholder 2">
            <a:extLst>
              <a:ext uri="{FF2B5EF4-FFF2-40B4-BE49-F238E27FC236}">
                <a16:creationId xmlns:a16="http://schemas.microsoft.com/office/drawing/2014/main" id="{4C80295E-11D3-4A15-9F57-FE399654739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C2A5490-E366-43BE-9CD8-8F34F90D8F79}"/>
              </a:ext>
            </a:extLst>
          </p:cNvPr>
          <p:cNvSpPr>
            <a:spLocks noGrp="1"/>
          </p:cNvSpPr>
          <p:nvPr>
            <p:ph type="sldNum" sz="quarter" idx="12"/>
          </p:nvPr>
        </p:nvSpPr>
        <p:spPr/>
        <p:txBody>
          <a:bodyPr/>
          <a:lstStyle/>
          <a:p>
            <a:fld id="{3A98EE3D-8CD1-4C3F-BD1C-C98C9596463C}" type="slidenum">
              <a:rPr lang="en-US" smtClean="0"/>
              <a:t>47</a:t>
            </a:fld>
            <a:endParaRPr lang="en-US" dirty="0"/>
          </a:p>
        </p:txBody>
      </p:sp>
      <p:pic>
        <p:nvPicPr>
          <p:cNvPr id="6" name="Picture 4" descr="https://lh3.googleusercontent.com/XSanqfegAv8T_g74cLlYWetqv3joa0XsptgUHWdeuJ2rRB17GYy_QdgG9ldhfp_ZFOnjov7vYnZ5D8dmIcU5I7yRyyQaTi8UkMoSv7C4R4b410Pel2LSM_V8P12I2KFljH_NwDi8pIM">
            <a:extLst>
              <a:ext uri="{FF2B5EF4-FFF2-40B4-BE49-F238E27FC236}">
                <a16:creationId xmlns:a16="http://schemas.microsoft.com/office/drawing/2014/main" id="{EDDF0EAF-1C86-4C3F-BE70-C1859C92F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 y="2082976"/>
            <a:ext cx="4164461"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17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5886-7B5A-4D3B-8E7B-191DB676A5EF}"/>
              </a:ext>
            </a:extLst>
          </p:cNvPr>
          <p:cNvSpPr>
            <a:spLocks noGrp="1"/>
          </p:cNvSpPr>
          <p:nvPr>
            <p:ph type="title"/>
          </p:nvPr>
        </p:nvSpPr>
        <p:spPr/>
        <p:txBody>
          <a:bodyPr>
            <a:normAutofit/>
          </a:bodyPr>
          <a:lstStyle/>
          <a:p>
            <a:r>
              <a:rPr lang="en-US" dirty="0"/>
              <a:t>Reward was dispensed at decaying rate…</a:t>
            </a:r>
          </a:p>
        </p:txBody>
      </p:sp>
      <p:sp>
        <p:nvSpPr>
          <p:cNvPr id="3" name="Content Placeholder 2">
            <a:extLst>
              <a:ext uri="{FF2B5EF4-FFF2-40B4-BE49-F238E27FC236}">
                <a16:creationId xmlns:a16="http://schemas.microsoft.com/office/drawing/2014/main" id="{4C80295E-11D3-4A15-9F57-FE399654739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C2A5490-E366-43BE-9CD8-8F34F90D8F79}"/>
              </a:ext>
            </a:extLst>
          </p:cNvPr>
          <p:cNvSpPr>
            <a:spLocks noGrp="1"/>
          </p:cNvSpPr>
          <p:nvPr>
            <p:ph type="sldNum" sz="quarter" idx="12"/>
          </p:nvPr>
        </p:nvSpPr>
        <p:spPr/>
        <p:txBody>
          <a:bodyPr/>
          <a:lstStyle/>
          <a:p>
            <a:fld id="{3A98EE3D-8CD1-4C3F-BD1C-C98C9596463C}" type="slidenum">
              <a:rPr lang="en-US" smtClean="0"/>
              <a:t>48</a:t>
            </a:fld>
            <a:endParaRPr lang="en-US" dirty="0"/>
          </a:p>
        </p:txBody>
      </p:sp>
      <p:pic>
        <p:nvPicPr>
          <p:cNvPr id="6" name="Picture 4" descr="https://lh3.googleusercontent.com/XSanqfegAv8T_g74cLlYWetqv3joa0XsptgUHWdeuJ2rRB17GYy_QdgG9ldhfp_ZFOnjov7vYnZ5D8dmIcU5I7yRyyQaTi8UkMoSv7C4R4b410Pel2LSM_V8P12I2KFljH_NwDi8pIM">
            <a:extLst>
              <a:ext uri="{FF2B5EF4-FFF2-40B4-BE49-F238E27FC236}">
                <a16:creationId xmlns:a16="http://schemas.microsoft.com/office/drawing/2014/main" id="{EDDF0EAF-1C86-4C3F-BE70-C1859C92F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 y="2082976"/>
            <a:ext cx="4164461"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6" descr="https://lh5.googleusercontent.com/Gmt-PoYm0YbjcPek_p_G5oeX_9_1wNK-EpXeIh-wywX9ML78cP96b7JHMQjWQa9icPZanmgam41vz1ptHkUa-IbaD6M_h3nRVMG8o5lhSxas_VH7Kcm9LqpTJqlFrQ99y40fc2yuBHY">
            <a:extLst>
              <a:ext uri="{FF2B5EF4-FFF2-40B4-BE49-F238E27FC236}">
                <a16:creationId xmlns:a16="http://schemas.microsoft.com/office/drawing/2014/main" id="{B16A6495-688C-47A5-BA8C-3A4A9DEDE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636" y="2373290"/>
            <a:ext cx="4193518"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1289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5886-7B5A-4D3B-8E7B-191DB676A5EF}"/>
              </a:ext>
            </a:extLst>
          </p:cNvPr>
          <p:cNvSpPr>
            <a:spLocks noGrp="1"/>
          </p:cNvSpPr>
          <p:nvPr>
            <p:ph type="title"/>
          </p:nvPr>
        </p:nvSpPr>
        <p:spPr/>
        <p:txBody>
          <a:bodyPr>
            <a:normAutofit/>
          </a:bodyPr>
          <a:lstStyle/>
          <a:p>
            <a:r>
              <a:rPr lang="en-US" dirty="0"/>
              <a:t>… while required force was maintained</a:t>
            </a:r>
          </a:p>
        </p:txBody>
      </p:sp>
      <p:sp>
        <p:nvSpPr>
          <p:cNvPr id="3" name="Content Placeholder 2">
            <a:extLst>
              <a:ext uri="{FF2B5EF4-FFF2-40B4-BE49-F238E27FC236}">
                <a16:creationId xmlns:a16="http://schemas.microsoft.com/office/drawing/2014/main" id="{4C80295E-11D3-4A15-9F57-FE399654739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C2A5490-E366-43BE-9CD8-8F34F90D8F79}"/>
              </a:ext>
            </a:extLst>
          </p:cNvPr>
          <p:cNvSpPr>
            <a:spLocks noGrp="1"/>
          </p:cNvSpPr>
          <p:nvPr>
            <p:ph type="sldNum" sz="quarter" idx="12"/>
          </p:nvPr>
        </p:nvSpPr>
        <p:spPr/>
        <p:txBody>
          <a:bodyPr/>
          <a:lstStyle/>
          <a:p>
            <a:fld id="{3A98EE3D-8CD1-4C3F-BD1C-C98C9596463C}" type="slidenum">
              <a:rPr lang="en-US" smtClean="0"/>
              <a:t>49</a:t>
            </a:fld>
            <a:endParaRPr lang="en-US" dirty="0"/>
          </a:p>
        </p:txBody>
      </p:sp>
      <p:pic>
        <p:nvPicPr>
          <p:cNvPr id="6" name="Picture 4" descr="https://lh3.googleusercontent.com/XSanqfegAv8T_g74cLlYWetqv3joa0XsptgUHWdeuJ2rRB17GYy_QdgG9ldhfp_ZFOnjov7vYnZ5D8dmIcU5I7yRyyQaTi8UkMoSv7C4R4b410Pel2LSM_V8P12I2KFljH_NwDi8pIM">
            <a:extLst>
              <a:ext uri="{FF2B5EF4-FFF2-40B4-BE49-F238E27FC236}">
                <a16:creationId xmlns:a16="http://schemas.microsoft.com/office/drawing/2014/main" id="{EDDF0EAF-1C86-4C3F-BE70-C1859C92F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 y="2082976"/>
            <a:ext cx="4164461"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6" descr="https://lh5.googleusercontent.com/Gmt-PoYm0YbjcPek_p_G5oeX_9_1wNK-EpXeIh-wywX9ML78cP96b7JHMQjWQa9icPZanmgam41vz1ptHkUa-IbaD6M_h3nRVMG8o5lhSxas_VH7Kcm9LqpTJqlFrQ99y40fc2yuBHY">
            <a:extLst>
              <a:ext uri="{FF2B5EF4-FFF2-40B4-BE49-F238E27FC236}">
                <a16:creationId xmlns:a16="http://schemas.microsoft.com/office/drawing/2014/main" id="{B16A6495-688C-47A5-BA8C-3A4A9DEDE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636" y="2373290"/>
            <a:ext cx="4193518"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7AAE6D6-B687-4D17-80EB-53184016E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5875" y="2728601"/>
            <a:ext cx="4200674" cy="2468880"/>
          </a:xfrm>
          <a:prstGeom prst="rect">
            <a:avLst/>
          </a:prstGeom>
          <a:noFill/>
          <a:ln>
            <a:solidFill>
              <a:schemeClr val="accent1"/>
            </a:solidFill>
          </a:ln>
        </p:spPr>
      </p:pic>
    </p:spTree>
    <p:extLst>
      <p:ext uri="{BB962C8B-B14F-4D97-AF65-F5344CB8AC3E}">
        <p14:creationId xmlns:p14="http://schemas.microsoft.com/office/powerpoint/2010/main" val="2853608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 name="Picture 1072">
            <a:extLst>
              <a:ext uri="{FF2B5EF4-FFF2-40B4-BE49-F238E27FC236}">
                <a16:creationId xmlns:a16="http://schemas.microsoft.com/office/drawing/2014/main" id="{CC2A095B-4744-4199-BE79-51F3808DB7F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27967" y="2055556"/>
            <a:ext cx="1208735" cy="1522251"/>
          </a:xfrm>
          <a:prstGeom prst="rect">
            <a:avLst/>
          </a:prstGeom>
        </p:spPr>
      </p:pic>
      <p:pic>
        <p:nvPicPr>
          <p:cNvPr id="1070" name="Picture 1069">
            <a:extLst>
              <a:ext uri="{FF2B5EF4-FFF2-40B4-BE49-F238E27FC236}">
                <a16:creationId xmlns:a16="http://schemas.microsoft.com/office/drawing/2014/main" id="{1E1E394E-C143-4BEF-8040-CBB887A0B2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57157" y="2096375"/>
            <a:ext cx="1208735" cy="1522251"/>
          </a:xfrm>
          <a:prstGeom prst="rect">
            <a:avLst/>
          </a:prstGeom>
        </p:spPr>
      </p:pic>
      <p:pic>
        <p:nvPicPr>
          <p:cNvPr id="1068" name="Picture 1067">
            <a:extLst>
              <a:ext uri="{FF2B5EF4-FFF2-40B4-BE49-F238E27FC236}">
                <a16:creationId xmlns:a16="http://schemas.microsoft.com/office/drawing/2014/main" id="{E3F473D9-84BB-4CD9-8FA9-255BFDD0045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87426" y="2127524"/>
            <a:ext cx="1208735" cy="1522251"/>
          </a:xfrm>
          <a:prstGeom prst="rect">
            <a:avLst/>
          </a:prstGeom>
        </p:spPr>
      </p:pic>
      <p:sp>
        <p:nvSpPr>
          <p:cNvPr id="2" name="Title 1"/>
          <p:cNvSpPr>
            <a:spLocks noGrp="1"/>
          </p:cNvSpPr>
          <p:nvPr>
            <p:ph type="title"/>
          </p:nvPr>
        </p:nvSpPr>
        <p:spPr/>
        <p:txBody>
          <a:bodyPr/>
          <a:lstStyle/>
          <a:p>
            <a:r>
              <a:rPr lang="en-US" dirty="0"/>
              <a:t>Apple-picking in an orchard</a:t>
            </a:r>
          </a:p>
        </p:txBody>
      </p:sp>
      <p:pic>
        <p:nvPicPr>
          <p:cNvPr id="27" name="Picture 26" descr="A picture containing candle&#10;&#10;Description automatically generated">
            <a:extLst>
              <a:ext uri="{FF2B5EF4-FFF2-40B4-BE49-F238E27FC236}">
                <a16:creationId xmlns:a16="http://schemas.microsoft.com/office/drawing/2014/main" id="{0621B3FF-5CA8-4CF7-82EF-DE1031502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00262" y="2625212"/>
            <a:ext cx="139739" cy="156105"/>
          </a:xfrm>
          <a:prstGeom prst="rect">
            <a:avLst/>
          </a:prstGeom>
        </p:spPr>
      </p:pic>
      <p:pic>
        <p:nvPicPr>
          <p:cNvPr id="28" name="Picture 27" descr="A picture containing candle&#10;&#10;Description automatically generated">
            <a:extLst>
              <a:ext uri="{FF2B5EF4-FFF2-40B4-BE49-F238E27FC236}">
                <a16:creationId xmlns:a16="http://schemas.microsoft.com/office/drawing/2014/main" id="{A631F958-FA88-406D-994F-7F6C2FE51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22857" y="2561301"/>
            <a:ext cx="139739" cy="156105"/>
          </a:xfrm>
          <a:prstGeom prst="rect">
            <a:avLst/>
          </a:prstGeom>
        </p:spPr>
      </p:pic>
      <p:pic>
        <p:nvPicPr>
          <p:cNvPr id="30" name="Picture 29" descr="A picture containing candle&#10;&#10;Description automatically generated">
            <a:extLst>
              <a:ext uri="{FF2B5EF4-FFF2-40B4-BE49-F238E27FC236}">
                <a16:creationId xmlns:a16="http://schemas.microsoft.com/office/drawing/2014/main" id="{AB5B5977-4C31-4E0E-B7E0-96CDF78169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62596" y="2254452"/>
            <a:ext cx="139739" cy="156105"/>
          </a:xfrm>
          <a:prstGeom prst="rect">
            <a:avLst/>
          </a:prstGeom>
        </p:spPr>
      </p:pic>
      <p:pic>
        <p:nvPicPr>
          <p:cNvPr id="32" name="Picture 31" descr="A picture containing candle&#10;&#10;Description automatically generated">
            <a:extLst>
              <a:ext uri="{FF2B5EF4-FFF2-40B4-BE49-F238E27FC236}">
                <a16:creationId xmlns:a16="http://schemas.microsoft.com/office/drawing/2014/main" id="{A26F2D96-2018-4F5A-B82B-DA57F8AD9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64333" y="2386595"/>
            <a:ext cx="139739" cy="156105"/>
          </a:xfrm>
          <a:prstGeom prst="rect">
            <a:avLst/>
          </a:prstGeom>
        </p:spPr>
      </p:pic>
      <p:pic>
        <p:nvPicPr>
          <p:cNvPr id="34" name="Picture 33" descr="A picture containing candle&#10;&#10;Description automatically generated">
            <a:extLst>
              <a:ext uri="{FF2B5EF4-FFF2-40B4-BE49-F238E27FC236}">
                <a16:creationId xmlns:a16="http://schemas.microsoft.com/office/drawing/2014/main" id="{C854AB14-0336-4FBC-9C3C-DA51F6BA0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542032" y="2660081"/>
            <a:ext cx="139739" cy="156105"/>
          </a:xfrm>
          <a:prstGeom prst="rect">
            <a:avLst/>
          </a:prstGeom>
        </p:spPr>
      </p:pic>
      <p:pic>
        <p:nvPicPr>
          <p:cNvPr id="36" name="Picture 35" descr="A picture containing candle&#10;&#10;Description automatically generated">
            <a:extLst>
              <a:ext uri="{FF2B5EF4-FFF2-40B4-BE49-F238E27FC236}">
                <a16:creationId xmlns:a16="http://schemas.microsoft.com/office/drawing/2014/main" id="{313D1F0B-36FC-49F9-A318-DB57F1577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41894" y="2464647"/>
            <a:ext cx="139739" cy="156105"/>
          </a:xfrm>
          <a:prstGeom prst="rect">
            <a:avLst/>
          </a:prstGeom>
        </p:spPr>
      </p:pic>
      <p:pic>
        <p:nvPicPr>
          <p:cNvPr id="38" name="Picture 37" descr="A picture containing candle&#10;&#10;Description automatically generated">
            <a:extLst>
              <a:ext uri="{FF2B5EF4-FFF2-40B4-BE49-F238E27FC236}">
                <a16:creationId xmlns:a16="http://schemas.microsoft.com/office/drawing/2014/main" id="{7ECF10DC-ACDB-4E4C-9C22-2EB793699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86732" y="2226030"/>
            <a:ext cx="139739" cy="156105"/>
          </a:xfrm>
          <a:prstGeom prst="rect">
            <a:avLst/>
          </a:prstGeom>
        </p:spPr>
      </p:pic>
      <p:pic>
        <p:nvPicPr>
          <p:cNvPr id="40" name="Picture 39" descr="A picture containing candle&#10;&#10;Description automatically generated">
            <a:extLst>
              <a:ext uri="{FF2B5EF4-FFF2-40B4-BE49-F238E27FC236}">
                <a16:creationId xmlns:a16="http://schemas.microsoft.com/office/drawing/2014/main" id="{76E74FA9-3D5E-456B-B98A-92D79EC57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00458" y="2410557"/>
            <a:ext cx="139739" cy="156105"/>
          </a:xfrm>
          <a:prstGeom prst="rect">
            <a:avLst/>
          </a:prstGeom>
        </p:spPr>
      </p:pic>
      <p:pic>
        <p:nvPicPr>
          <p:cNvPr id="42" name="Picture 41" descr="A picture containing candle&#10;&#10;Description automatically generated">
            <a:extLst>
              <a:ext uri="{FF2B5EF4-FFF2-40B4-BE49-F238E27FC236}">
                <a16:creationId xmlns:a16="http://schemas.microsoft.com/office/drawing/2014/main" id="{A04EA0ED-B1F9-49DF-A63B-DAC071BD9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84493" y="2410557"/>
            <a:ext cx="139739" cy="156105"/>
          </a:xfrm>
          <a:prstGeom prst="rect">
            <a:avLst/>
          </a:prstGeom>
        </p:spPr>
      </p:pic>
      <p:pic>
        <p:nvPicPr>
          <p:cNvPr id="44" name="Picture 43" descr="A picture containing candle&#10;&#10;Description automatically generated">
            <a:extLst>
              <a:ext uri="{FF2B5EF4-FFF2-40B4-BE49-F238E27FC236}">
                <a16:creationId xmlns:a16="http://schemas.microsoft.com/office/drawing/2014/main" id="{F9B547D5-333E-40C3-AA92-EED708C85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62800" y="2304082"/>
            <a:ext cx="139739" cy="156105"/>
          </a:xfrm>
          <a:prstGeom prst="rect">
            <a:avLst/>
          </a:prstGeom>
        </p:spPr>
      </p:pic>
      <p:pic>
        <p:nvPicPr>
          <p:cNvPr id="46" name="Picture 45" descr="A picture containing candle&#10;&#10;Description automatically generated">
            <a:extLst>
              <a:ext uri="{FF2B5EF4-FFF2-40B4-BE49-F238E27FC236}">
                <a16:creationId xmlns:a16="http://schemas.microsoft.com/office/drawing/2014/main" id="{6F8C60EF-D60E-4602-AE21-5819B99874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23157" y="2582120"/>
            <a:ext cx="139739" cy="156105"/>
          </a:xfrm>
          <a:prstGeom prst="rect">
            <a:avLst/>
          </a:prstGeom>
        </p:spPr>
      </p:pic>
      <p:pic>
        <p:nvPicPr>
          <p:cNvPr id="48" name="Picture 47" descr="A picture containing candle&#10;&#10;Description automatically generated">
            <a:extLst>
              <a:ext uri="{FF2B5EF4-FFF2-40B4-BE49-F238E27FC236}">
                <a16:creationId xmlns:a16="http://schemas.microsoft.com/office/drawing/2014/main" id="{AE98ADEC-629F-451A-9452-5D5D487A8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62896" y="2275271"/>
            <a:ext cx="139739" cy="156105"/>
          </a:xfrm>
          <a:prstGeom prst="rect">
            <a:avLst/>
          </a:prstGeom>
        </p:spPr>
      </p:pic>
      <p:pic>
        <p:nvPicPr>
          <p:cNvPr id="50" name="Picture 49" descr="A picture containing candle&#10;&#10;Description automatically generated">
            <a:extLst>
              <a:ext uri="{FF2B5EF4-FFF2-40B4-BE49-F238E27FC236}">
                <a16:creationId xmlns:a16="http://schemas.microsoft.com/office/drawing/2014/main" id="{294AA78D-8F8B-42A5-B2A7-AADE1C1CC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64633" y="2407414"/>
            <a:ext cx="139739" cy="156105"/>
          </a:xfrm>
          <a:prstGeom prst="rect">
            <a:avLst/>
          </a:prstGeom>
        </p:spPr>
      </p:pic>
      <p:pic>
        <p:nvPicPr>
          <p:cNvPr id="52" name="Picture 51" descr="A picture containing candle&#10;&#10;Description automatically generated">
            <a:extLst>
              <a:ext uri="{FF2B5EF4-FFF2-40B4-BE49-F238E27FC236}">
                <a16:creationId xmlns:a16="http://schemas.microsoft.com/office/drawing/2014/main" id="{FBB05076-7A9A-4FFF-8550-6EFF12ADF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42332" y="2680900"/>
            <a:ext cx="139739" cy="156105"/>
          </a:xfrm>
          <a:prstGeom prst="rect">
            <a:avLst/>
          </a:prstGeom>
        </p:spPr>
      </p:pic>
      <p:pic>
        <p:nvPicPr>
          <p:cNvPr id="54" name="Picture 53" descr="A picture containing candle&#10;&#10;Description automatically generated">
            <a:extLst>
              <a:ext uri="{FF2B5EF4-FFF2-40B4-BE49-F238E27FC236}">
                <a16:creationId xmlns:a16="http://schemas.microsoft.com/office/drawing/2014/main" id="{570C0C3E-C449-45C4-A44A-575ECB7C3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742194" y="2485466"/>
            <a:ext cx="139739" cy="156105"/>
          </a:xfrm>
          <a:prstGeom prst="rect">
            <a:avLst/>
          </a:prstGeom>
        </p:spPr>
      </p:pic>
      <p:pic>
        <p:nvPicPr>
          <p:cNvPr id="56" name="Picture 55" descr="A picture containing candle&#10;&#10;Description automatically generated">
            <a:extLst>
              <a:ext uri="{FF2B5EF4-FFF2-40B4-BE49-F238E27FC236}">
                <a16:creationId xmlns:a16="http://schemas.microsoft.com/office/drawing/2014/main" id="{BC489C4B-04ED-4ABA-AA90-17AA85E9F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87032" y="2246849"/>
            <a:ext cx="139739" cy="156105"/>
          </a:xfrm>
          <a:prstGeom prst="rect">
            <a:avLst/>
          </a:prstGeom>
        </p:spPr>
      </p:pic>
      <p:pic>
        <p:nvPicPr>
          <p:cNvPr id="58" name="Picture 57" descr="A picture containing candle&#10;&#10;Description automatically generated">
            <a:extLst>
              <a:ext uri="{FF2B5EF4-FFF2-40B4-BE49-F238E27FC236}">
                <a16:creationId xmlns:a16="http://schemas.microsoft.com/office/drawing/2014/main" id="{2C812C8E-2EDA-49F8-A5BF-E04075AB3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00758" y="2431376"/>
            <a:ext cx="139739" cy="156105"/>
          </a:xfrm>
          <a:prstGeom prst="rect">
            <a:avLst/>
          </a:prstGeom>
        </p:spPr>
      </p:pic>
      <p:pic>
        <p:nvPicPr>
          <p:cNvPr id="60" name="Picture 59" descr="A picture containing candle&#10;&#10;Description automatically generated">
            <a:extLst>
              <a:ext uri="{FF2B5EF4-FFF2-40B4-BE49-F238E27FC236}">
                <a16:creationId xmlns:a16="http://schemas.microsoft.com/office/drawing/2014/main" id="{49BD05F2-A104-4815-8316-760F9A48B7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884793" y="2431376"/>
            <a:ext cx="139739" cy="156105"/>
          </a:xfrm>
          <a:prstGeom prst="rect">
            <a:avLst/>
          </a:prstGeom>
        </p:spPr>
      </p:pic>
      <p:pic>
        <p:nvPicPr>
          <p:cNvPr id="62" name="Picture 61" descr="A picture containing candle&#10;&#10;Description automatically generated">
            <a:extLst>
              <a:ext uri="{FF2B5EF4-FFF2-40B4-BE49-F238E27FC236}">
                <a16:creationId xmlns:a16="http://schemas.microsoft.com/office/drawing/2014/main" id="{52270EF6-3082-413F-95B6-FD7CE80C9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763100" y="2324901"/>
            <a:ext cx="139739" cy="156105"/>
          </a:xfrm>
          <a:prstGeom prst="rect">
            <a:avLst/>
          </a:prstGeom>
        </p:spPr>
      </p:pic>
      <p:pic>
        <p:nvPicPr>
          <p:cNvPr id="84" name="Picture 83" descr="A picture containing candle&#10;&#10;Description automatically generated">
            <a:extLst>
              <a:ext uri="{FF2B5EF4-FFF2-40B4-BE49-F238E27FC236}">
                <a16:creationId xmlns:a16="http://schemas.microsoft.com/office/drawing/2014/main" id="{F94773CC-09DB-4458-8228-FC66355CD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92037" y="2653993"/>
            <a:ext cx="139739" cy="156105"/>
          </a:xfrm>
          <a:prstGeom prst="rect">
            <a:avLst/>
          </a:prstGeom>
        </p:spPr>
      </p:pic>
      <p:pic>
        <p:nvPicPr>
          <p:cNvPr id="86" name="Picture 85" descr="A picture containing candle&#10;&#10;Description automatically generated">
            <a:extLst>
              <a:ext uri="{FF2B5EF4-FFF2-40B4-BE49-F238E27FC236}">
                <a16:creationId xmlns:a16="http://schemas.microsoft.com/office/drawing/2014/main" id="{86F9D41D-1A31-436A-A5DE-1193A8D21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31776" y="2347144"/>
            <a:ext cx="139739" cy="156105"/>
          </a:xfrm>
          <a:prstGeom prst="rect">
            <a:avLst/>
          </a:prstGeom>
        </p:spPr>
      </p:pic>
      <p:pic>
        <p:nvPicPr>
          <p:cNvPr id="88" name="Picture 87" descr="A picture containing candle&#10;&#10;Description automatically generated">
            <a:extLst>
              <a:ext uri="{FF2B5EF4-FFF2-40B4-BE49-F238E27FC236}">
                <a16:creationId xmlns:a16="http://schemas.microsoft.com/office/drawing/2014/main" id="{03951F8B-58F7-40EE-8627-8C2DC8DD4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35103" y="2653993"/>
            <a:ext cx="139739" cy="156105"/>
          </a:xfrm>
          <a:prstGeom prst="rect">
            <a:avLst/>
          </a:prstGeom>
        </p:spPr>
      </p:pic>
      <p:pic>
        <p:nvPicPr>
          <p:cNvPr id="90" name="Picture 89" descr="A picture containing candle&#10;&#10;Description automatically generated">
            <a:extLst>
              <a:ext uri="{FF2B5EF4-FFF2-40B4-BE49-F238E27FC236}">
                <a16:creationId xmlns:a16="http://schemas.microsoft.com/office/drawing/2014/main" id="{A4893A52-A9C5-4076-8BF3-F5B4296F5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86034" y="2168796"/>
            <a:ext cx="139739" cy="156105"/>
          </a:xfrm>
          <a:prstGeom prst="rect">
            <a:avLst/>
          </a:prstGeom>
        </p:spPr>
      </p:pic>
      <p:pic>
        <p:nvPicPr>
          <p:cNvPr id="92" name="Picture 91" descr="A picture containing candle&#10;&#10;Description automatically generated">
            <a:extLst>
              <a:ext uri="{FF2B5EF4-FFF2-40B4-BE49-F238E27FC236}">
                <a16:creationId xmlns:a16="http://schemas.microsoft.com/office/drawing/2014/main" id="{C9E88065-A268-4763-A836-0636BF984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11074" y="2557339"/>
            <a:ext cx="139739" cy="156105"/>
          </a:xfrm>
          <a:prstGeom prst="rect">
            <a:avLst/>
          </a:prstGeom>
        </p:spPr>
      </p:pic>
      <p:pic>
        <p:nvPicPr>
          <p:cNvPr id="94" name="Picture 93" descr="A picture containing candle&#10;&#10;Description automatically generated">
            <a:extLst>
              <a:ext uri="{FF2B5EF4-FFF2-40B4-BE49-F238E27FC236}">
                <a16:creationId xmlns:a16="http://schemas.microsoft.com/office/drawing/2014/main" id="{B06B330B-C8F7-4028-A6E6-D3F9FF728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55912" y="2318722"/>
            <a:ext cx="139739" cy="156105"/>
          </a:xfrm>
          <a:prstGeom prst="rect">
            <a:avLst/>
          </a:prstGeom>
        </p:spPr>
      </p:pic>
      <p:pic>
        <p:nvPicPr>
          <p:cNvPr id="96" name="Picture 95" descr="A picture containing candle&#10;&#10;Description automatically generated">
            <a:extLst>
              <a:ext uri="{FF2B5EF4-FFF2-40B4-BE49-F238E27FC236}">
                <a16:creationId xmlns:a16="http://schemas.microsoft.com/office/drawing/2014/main" id="{80B0A80B-B8B2-4BB7-9E89-A24991672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69638" y="2503249"/>
            <a:ext cx="139739" cy="156105"/>
          </a:xfrm>
          <a:prstGeom prst="rect">
            <a:avLst/>
          </a:prstGeom>
        </p:spPr>
      </p:pic>
      <p:pic>
        <p:nvPicPr>
          <p:cNvPr id="98" name="Picture 97" descr="A picture containing candle&#10;&#10;Description automatically generated">
            <a:extLst>
              <a:ext uri="{FF2B5EF4-FFF2-40B4-BE49-F238E27FC236}">
                <a16:creationId xmlns:a16="http://schemas.microsoft.com/office/drawing/2014/main" id="{822CBA35-1064-4175-B4BD-27AF978EE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53673" y="2503249"/>
            <a:ext cx="139739" cy="156105"/>
          </a:xfrm>
          <a:prstGeom prst="rect">
            <a:avLst/>
          </a:prstGeom>
        </p:spPr>
      </p:pic>
      <p:pic>
        <p:nvPicPr>
          <p:cNvPr id="100" name="Picture 99" descr="A picture containing candle&#10;&#10;Description automatically generated">
            <a:extLst>
              <a:ext uri="{FF2B5EF4-FFF2-40B4-BE49-F238E27FC236}">
                <a16:creationId xmlns:a16="http://schemas.microsoft.com/office/drawing/2014/main" id="{D0E00A19-1AA8-4042-BFE0-BDD6E83F1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1980" y="2396774"/>
            <a:ext cx="139739" cy="156105"/>
          </a:xfrm>
          <a:prstGeom prst="rect">
            <a:avLst/>
          </a:prstGeom>
        </p:spPr>
      </p:pic>
      <p:pic>
        <p:nvPicPr>
          <p:cNvPr id="1048" name="Picture 1047" descr="A picture containing plant&#10;&#10;Description automatically generated">
            <a:extLst>
              <a:ext uri="{FF2B5EF4-FFF2-40B4-BE49-F238E27FC236}">
                <a16:creationId xmlns:a16="http://schemas.microsoft.com/office/drawing/2014/main" id="{93785B62-BFCA-4639-9DE2-283078710B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0408" y="3129814"/>
            <a:ext cx="1177814" cy="1497422"/>
          </a:xfrm>
          <a:prstGeom prst="rect">
            <a:avLst/>
          </a:prstGeom>
        </p:spPr>
      </p:pic>
      <p:pic>
        <p:nvPicPr>
          <p:cNvPr id="1049" name="Picture 1048" descr="A picture containing candle&#10;&#10;Description automatically generated">
            <a:extLst>
              <a:ext uri="{FF2B5EF4-FFF2-40B4-BE49-F238E27FC236}">
                <a16:creationId xmlns:a16="http://schemas.microsoft.com/office/drawing/2014/main" id="{73FE12AA-1860-4918-9E1B-3B2E65C61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106654" y="3420223"/>
            <a:ext cx="139739" cy="156105"/>
          </a:xfrm>
          <a:prstGeom prst="rect">
            <a:avLst/>
          </a:prstGeom>
        </p:spPr>
      </p:pic>
      <p:pic>
        <p:nvPicPr>
          <p:cNvPr id="1050" name="Picture 1049" descr="A picture containing candle&#10;&#10;Description automatically generated">
            <a:extLst>
              <a:ext uri="{FF2B5EF4-FFF2-40B4-BE49-F238E27FC236}">
                <a16:creationId xmlns:a16="http://schemas.microsoft.com/office/drawing/2014/main" id="{DEDF97E6-2B11-44A2-88A6-F1302900D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308391" y="3552366"/>
            <a:ext cx="139739" cy="156105"/>
          </a:xfrm>
          <a:prstGeom prst="rect">
            <a:avLst/>
          </a:prstGeom>
        </p:spPr>
      </p:pic>
      <p:pic>
        <p:nvPicPr>
          <p:cNvPr id="1051" name="Picture 1050" descr="A picture containing candle&#10;&#10;Description automatically generated">
            <a:extLst>
              <a:ext uri="{FF2B5EF4-FFF2-40B4-BE49-F238E27FC236}">
                <a16:creationId xmlns:a16="http://schemas.microsoft.com/office/drawing/2014/main" id="{C27A945A-05F2-4E3C-A17A-C2B761B7F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506858" y="3469853"/>
            <a:ext cx="139739" cy="156105"/>
          </a:xfrm>
          <a:prstGeom prst="rect">
            <a:avLst/>
          </a:prstGeom>
        </p:spPr>
      </p:pic>
      <p:pic>
        <p:nvPicPr>
          <p:cNvPr id="1052" name="Picture 1051" descr="A picture containing candle&#10;&#10;Description automatically generated">
            <a:extLst>
              <a:ext uri="{FF2B5EF4-FFF2-40B4-BE49-F238E27FC236}">
                <a16:creationId xmlns:a16="http://schemas.microsoft.com/office/drawing/2014/main" id="{74190D5C-25F4-4E24-8759-0D9F09EEC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36988" y="3305634"/>
            <a:ext cx="139739" cy="156105"/>
          </a:xfrm>
          <a:prstGeom prst="rect">
            <a:avLst/>
          </a:prstGeom>
        </p:spPr>
      </p:pic>
      <p:pic>
        <p:nvPicPr>
          <p:cNvPr id="1053" name="Picture 1052" descr="A picture containing candle&#10;&#10;Description automatically generated">
            <a:extLst>
              <a:ext uri="{FF2B5EF4-FFF2-40B4-BE49-F238E27FC236}">
                <a16:creationId xmlns:a16="http://schemas.microsoft.com/office/drawing/2014/main" id="{C7A25C14-8EEE-4ED3-B200-E624865AF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036784" y="3722420"/>
            <a:ext cx="139739" cy="156105"/>
          </a:xfrm>
          <a:prstGeom prst="rect">
            <a:avLst/>
          </a:prstGeom>
        </p:spPr>
      </p:pic>
      <p:pic>
        <p:nvPicPr>
          <p:cNvPr id="1054" name="Picture 1053" descr="A picture containing candle&#10;&#10;Description automatically generated">
            <a:extLst>
              <a:ext uri="{FF2B5EF4-FFF2-40B4-BE49-F238E27FC236}">
                <a16:creationId xmlns:a16="http://schemas.microsoft.com/office/drawing/2014/main" id="{167C686E-6B84-4048-AA64-50C76A32F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1980" y="2275271"/>
            <a:ext cx="139739" cy="156105"/>
          </a:xfrm>
          <a:prstGeom prst="rect">
            <a:avLst/>
          </a:prstGeom>
        </p:spPr>
      </p:pic>
      <p:pic>
        <p:nvPicPr>
          <p:cNvPr id="1055" name="Picture 1054" descr="A picture containing candle&#10;&#10;Description automatically generated">
            <a:extLst>
              <a:ext uri="{FF2B5EF4-FFF2-40B4-BE49-F238E27FC236}">
                <a16:creationId xmlns:a16="http://schemas.microsoft.com/office/drawing/2014/main" id="{4D1BEE53-CB0E-4305-A1E3-D4F86B15D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54296" y="2768230"/>
            <a:ext cx="139739" cy="156105"/>
          </a:xfrm>
          <a:prstGeom prst="rect">
            <a:avLst/>
          </a:prstGeom>
        </p:spPr>
      </p:pic>
      <p:pic>
        <p:nvPicPr>
          <p:cNvPr id="1056" name="Picture 1055" descr="A picture containing candle&#10;&#10;Description automatically generated">
            <a:extLst>
              <a:ext uri="{FF2B5EF4-FFF2-40B4-BE49-F238E27FC236}">
                <a16:creationId xmlns:a16="http://schemas.microsoft.com/office/drawing/2014/main" id="{99C0FB77-4D35-45D1-9F81-535154796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54568" y="2701396"/>
            <a:ext cx="139739" cy="156105"/>
          </a:xfrm>
          <a:prstGeom prst="rect">
            <a:avLst/>
          </a:prstGeom>
        </p:spPr>
      </p:pic>
      <p:pic>
        <p:nvPicPr>
          <p:cNvPr id="1057" name="Picture 1056" descr="A picture containing candle&#10;&#10;Description automatically generated">
            <a:extLst>
              <a:ext uri="{FF2B5EF4-FFF2-40B4-BE49-F238E27FC236}">
                <a16:creationId xmlns:a16="http://schemas.microsoft.com/office/drawing/2014/main" id="{0690F48D-E8A6-4315-8B9D-7CFDD67258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28568" y="2752773"/>
            <a:ext cx="139739" cy="156105"/>
          </a:xfrm>
          <a:prstGeom prst="rect">
            <a:avLst/>
          </a:prstGeom>
        </p:spPr>
      </p:pic>
      <p:pic>
        <p:nvPicPr>
          <p:cNvPr id="1058" name="Picture 1057" descr="A picture containing candle&#10;&#10;Description automatically generated">
            <a:extLst>
              <a:ext uri="{FF2B5EF4-FFF2-40B4-BE49-F238E27FC236}">
                <a16:creationId xmlns:a16="http://schemas.microsoft.com/office/drawing/2014/main" id="{7D58F8E7-C8F2-4CCD-B92D-7EC71ACB9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15726" y="2519433"/>
            <a:ext cx="139739" cy="156105"/>
          </a:xfrm>
          <a:prstGeom prst="rect">
            <a:avLst/>
          </a:prstGeom>
        </p:spPr>
      </p:pic>
      <p:sp>
        <p:nvSpPr>
          <p:cNvPr id="1059" name="Arrow: Right 1058">
            <a:extLst>
              <a:ext uri="{FF2B5EF4-FFF2-40B4-BE49-F238E27FC236}">
                <a16:creationId xmlns:a16="http://schemas.microsoft.com/office/drawing/2014/main" id="{005686DA-E8A1-4DBD-AEBA-F35BB1A9F2DA}"/>
              </a:ext>
            </a:extLst>
          </p:cNvPr>
          <p:cNvSpPr/>
          <p:nvPr/>
        </p:nvSpPr>
        <p:spPr>
          <a:xfrm>
            <a:off x="2833983" y="2701396"/>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0" name="Arrow: Right 1059">
            <a:extLst>
              <a:ext uri="{FF2B5EF4-FFF2-40B4-BE49-F238E27FC236}">
                <a16:creationId xmlns:a16="http://schemas.microsoft.com/office/drawing/2014/main" id="{250BEBE8-A385-4BAE-9790-4F06B092E4E5}"/>
              </a:ext>
            </a:extLst>
          </p:cNvPr>
          <p:cNvSpPr/>
          <p:nvPr/>
        </p:nvSpPr>
        <p:spPr>
          <a:xfrm>
            <a:off x="5328485" y="2701396"/>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3" name="Arrow: Right 1062">
            <a:extLst>
              <a:ext uri="{FF2B5EF4-FFF2-40B4-BE49-F238E27FC236}">
                <a16:creationId xmlns:a16="http://schemas.microsoft.com/office/drawing/2014/main" id="{5A4A5B35-3159-4F27-9E2E-AA9237F79916}"/>
              </a:ext>
            </a:extLst>
          </p:cNvPr>
          <p:cNvSpPr/>
          <p:nvPr/>
        </p:nvSpPr>
        <p:spPr>
          <a:xfrm rot="2310697">
            <a:off x="7675940" y="3257515"/>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75" name="Picture 1074" descr="A picture containing candle&#10;&#10;Description automatically generated">
            <a:extLst>
              <a:ext uri="{FF2B5EF4-FFF2-40B4-BE49-F238E27FC236}">
                <a16:creationId xmlns:a16="http://schemas.microsoft.com/office/drawing/2014/main" id="{B02292EA-8792-4E0C-993B-53D56E551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38434" y="2321196"/>
            <a:ext cx="139739" cy="156105"/>
          </a:xfrm>
          <a:prstGeom prst="rect">
            <a:avLst/>
          </a:prstGeom>
        </p:spPr>
      </p:pic>
      <p:sp>
        <p:nvSpPr>
          <p:cNvPr id="1076" name="TextBox 1075">
            <a:extLst>
              <a:ext uri="{FF2B5EF4-FFF2-40B4-BE49-F238E27FC236}">
                <a16:creationId xmlns:a16="http://schemas.microsoft.com/office/drawing/2014/main" id="{4A750AAD-853D-4ED3-9411-62E672018FFE}"/>
              </a:ext>
            </a:extLst>
          </p:cNvPr>
          <p:cNvSpPr txBox="1"/>
          <p:nvPr/>
        </p:nvSpPr>
        <p:spPr>
          <a:xfrm>
            <a:off x="1333500" y="6398695"/>
            <a:ext cx="10350500" cy="369332"/>
          </a:xfrm>
          <a:prstGeom prst="rect">
            <a:avLst/>
          </a:prstGeom>
          <a:noFill/>
        </p:spPr>
        <p:txBody>
          <a:bodyPr wrap="square" rtlCol="0">
            <a:spAutoFit/>
          </a:bodyPr>
          <a:lstStyle/>
          <a:p>
            <a:r>
              <a:rPr lang="en-US" dirty="0"/>
              <a:t>Charnov 1976; Krebs, Ryan &amp; Charnov 1974; Hayden, Pearson &amp; Platt 2011;  Constantino &amp; </a:t>
            </a:r>
            <a:r>
              <a:rPr lang="en-US" dirty="0" err="1"/>
              <a:t>Daw</a:t>
            </a:r>
            <a:r>
              <a:rPr lang="en-US" dirty="0"/>
              <a:t> 2015; </a:t>
            </a:r>
          </a:p>
        </p:txBody>
      </p:sp>
    </p:spTree>
    <p:extLst>
      <p:ext uri="{BB962C8B-B14F-4D97-AF65-F5344CB8AC3E}">
        <p14:creationId xmlns:p14="http://schemas.microsoft.com/office/powerpoint/2010/main" val="2086265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5886-7B5A-4D3B-8E7B-191DB676A5EF}"/>
              </a:ext>
            </a:extLst>
          </p:cNvPr>
          <p:cNvSpPr>
            <a:spLocks noGrp="1"/>
          </p:cNvSpPr>
          <p:nvPr>
            <p:ph type="title"/>
          </p:nvPr>
        </p:nvSpPr>
        <p:spPr/>
        <p:txBody>
          <a:bodyPr>
            <a:normAutofit/>
          </a:bodyPr>
          <a:lstStyle/>
          <a:p>
            <a:r>
              <a:rPr lang="en-US" dirty="0"/>
              <a:t>Subjects were free to move on at any time</a:t>
            </a:r>
          </a:p>
        </p:txBody>
      </p:sp>
      <p:sp>
        <p:nvSpPr>
          <p:cNvPr id="3" name="Content Placeholder 2">
            <a:extLst>
              <a:ext uri="{FF2B5EF4-FFF2-40B4-BE49-F238E27FC236}">
                <a16:creationId xmlns:a16="http://schemas.microsoft.com/office/drawing/2014/main" id="{4C80295E-11D3-4A15-9F57-FE399654739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C2A5490-E366-43BE-9CD8-8F34F90D8F79}"/>
              </a:ext>
            </a:extLst>
          </p:cNvPr>
          <p:cNvSpPr>
            <a:spLocks noGrp="1"/>
          </p:cNvSpPr>
          <p:nvPr>
            <p:ph type="sldNum" sz="quarter" idx="12"/>
          </p:nvPr>
        </p:nvSpPr>
        <p:spPr/>
        <p:txBody>
          <a:bodyPr/>
          <a:lstStyle/>
          <a:p>
            <a:fld id="{3A98EE3D-8CD1-4C3F-BD1C-C98C9596463C}" type="slidenum">
              <a:rPr lang="en-US" smtClean="0"/>
              <a:t>50</a:t>
            </a:fld>
            <a:endParaRPr lang="en-US" dirty="0"/>
          </a:p>
        </p:txBody>
      </p:sp>
      <p:pic>
        <p:nvPicPr>
          <p:cNvPr id="6" name="Picture 4" descr="https://lh3.googleusercontent.com/XSanqfegAv8T_g74cLlYWetqv3joa0XsptgUHWdeuJ2rRB17GYy_QdgG9ldhfp_ZFOnjov7vYnZ5D8dmIcU5I7yRyyQaTi8UkMoSv7C4R4b410Pel2LSM_V8P12I2KFljH_NwDi8pIM">
            <a:extLst>
              <a:ext uri="{FF2B5EF4-FFF2-40B4-BE49-F238E27FC236}">
                <a16:creationId xmlns:a16="http://schemas.microsoft.com/office/drawing/2014/main" id="{EDDF0EAF-1C86-4C3F-BE70-C1859C92F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 y="2082976"/>
            <a:ext cx="4164461"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6" descr="https://lh5.googleusercontent.com/Gmt-PoYm0YbjcPek_p_G5oeX_9_1wNK-EpXeIh-wywX9ML78cP96b7JHMQjWQa9icPZanmgam41vz1ptHkUa-IbaD6M_h3nRVMG8o5lhSxas_VH7Kcm9LqpTJqlFrQ99y40fc2yuBHY">
            <a:extLst>
              <a:ext uri="{FF2B5EF4-FFF2-40B4-BE49-F238E27FC236}">
                <a16:creationId xmlns:a16="http://schemas.microsoft.com/office/drawing/2014/main" id="{B16A6495-688C-47A5-BA8C-3A4A9DEDE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636" y="2373290"/>
            <a:ext cx="4193518"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7AAE6D6-B687-4D17-80EB-53184016E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875" y="2728601"/>
            <a:ext cx="4200674" cy="2468880"/>
          </a:xfrm>
          <a:prstGeom prst="rect">
            <a:avLst/>
          </a:prstGeom>
          <a:noFill/>
          <a:ln>
            <a:solidFill>
              <a:schemeClr val="accent1"/>
            </a:solidFill>
          </a:ln>
        </p:spPr>
      </p:pic>
      <p:pic>
        <p:nvPicPr>
          <p:cNvPr id="7" name="Picture 6">
            <a:extLst>
              <a:ext uri="{FF2B5EF4-FFF2-40B4-BE49-F238E27FC236}">
                <a16:creationId xmlns:a16="http://schemas.microsoft.com/office/drawing/2014/main" id="{CFE0D1AE-062A-402F-A3E9-7B7EBCC48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3177" y="3111341"/>
            <a:ext cx="4200674" cy="2468880"/>
          </a:xfrm>
          <a:prstGeom prst="rect">
            <a:avLst/>
          </a:prstGeom>
          <a:ln>
            <a:solidFill>
              <a:schemeClr val="accent1"/>
            </a:solidFill>
          </a:ln>
        </p:spPr>
      </p:pic>
    </p:spTree>
    <p:extLst>
      <p:ext uri="{BB962C8B-B14F-4D97-AF65-F5344CB8AC3E}">
        <p14:creationId xmlns:p14="http://schemas.microsoft.com/office/powerpoint/2010/main" val="2159795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5886-7B5A-4D3B-8E7B-191DB676A5EF}"/>
              </a:ext>
            </a:extLst>
          </p:cNvPr>
          <p:cNvSpPr>
            <a:spLocks noGrp="1"/>
          </p:cNvSpPr>
          <p:nvPr>
            <p:ph type="title"/>
          </p:nvPr>
        </p:nvSpPr>
        <p:spPr/>
        <p:txBody>
          <a:bodyPr>
            <a:normAutofit/>
          </a:bodyPr>
          <a:lstStyle/>
          <a:p>
            <a:r>
              <a:rPr lang="en-US" dirty="0"/>
              <a:t>Added mass was used to modulate effort</a:t>
            </a:r>
          </a:p>
        </p:txBody>
      </p:sp>
      <p:sp>
        <p:nvSpPr>
          <p:cNvPr id="4" name="Slide Number Placeholder 3">
            <a:extLst>
              <a:ext uri="{FF2B5EF4-FFF2-40B4-BE49-F238E27FC236}">
                <a16:creationId xmlns:a16="http://schemas.microsoft.com/office/drawing/2014/main" id="{9C2A5490-E366-43BE-9CD8-8F34F90D8F79}"/>
              </a:ext>
            </a:extLst>
          </p:cNvPr>
          <p:cNvSpPr>
            <a:spLocks noGrp="1"/>
          </p:cNvSpPr>
          <p:nvPr>
            <p:ph type="sldNum" sz="quarter" idx="12"/>
          </p:nvPr>
        </p:nvSpPr>
        <p:spPr/>
        <p:txBody>
          <a:bodyPr/>
          <a:lstStyle/>
          <a:p>
            <a:fld id="{3A98EE3D-8CD1-4C3F-BD1C-C98C9596463C}" type="slidenum">
              <a:rPr lang="en-US" smtClean="0"/>
              <a:t>51</a:t>
            </a:fld>
            <a:endParaRPr lang="en-US" dirty="0"/>
          </a:p>
        </p:txBody>
      </p:sp>
      <p:pic>
        <p:nvPicPr>
          <p:cNvPr id="6" name="Picture 4" descr="https://lh3.googleusercontent.com/XSanqfegAv8T_g74cLlYWetqv3joa0XsptgUHWdeuJ2rRB17GYy_QdgG9ldhfp_ZFOnjov7vYnZ5D8dmIcU5I7yRyyQaTi8UkMoSv7C4R4b410Pel2LSM_V8P12I2KFljH_NwDi8pIM">
            <a:extLst>
              <a:ext uri="{FF2B5EF4-FFF2-40B4-BE49-F238E27FC236}">
                <a16:creationId xmlns:a16="http://schemas.microsoft.com/office/drawing/2014/main" id="{EDDF0EAF-1C86-4C3F-BE70-C1859C92F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 y="2082976"/>
            <a:ext cx="4164461"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6" descr="https://lh5.googleusercontent.com/Gmt-PoYm0YbjcPek_p_G5oeX_9_1wNK-EpXeIh-wywX9ML78cP96b7JHMQjWQa9icPZanmgam41vz1ptHkUa-IbaD6M_h3nRVMG8o5lhSxas_VH7Kcm9LqpTJqlFrQ99y40fc2yuBHY">
            <a:extLst>
              <a:ext uri="{FF2B5EF4-FFF2-40B4-BE49-F238E27FC236}">
                <a16:creationId xmlns:a16="http://schemas.microsoft.com/office/drawing/2014/main" id="{B16A6495-688C-47A5-BA8C-3A4A9DEDE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636" y="2373290"/>
            <a:ext cx="4193518"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7AAE6D6-B687-4D17-80EB-53184016E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5875" y="2728601"/>
            <a:ext cx="4200674" cy="2468880"/>
          </a:xfrm>
          <a:prstGeom prst="rect">
            <a:avLst/>
          </a:prstGeom>
          <a:noFill/>
          <a:ln>
            <a:solidFill>
              <a:schemeClr val="accent1"/>
            </a:solidFill>
          </a:ln>
        </p:spPr>
      </p:pic>
      <p:pic>
        <p:nvPicPr>
          <p:cNvPr id="7" name="Picture 6">
            <a:extLst>
              <a:ext uri="{FF2B5EF4-FFF2-40B4-BE49-F238E27FC236}">
                <a16:creationId xmlns:a16="http://schemas.microsoft.com/office/drawing/2014/main" id="{CFE0D1AE-062A-402F-A3E9-7B7EBCC48A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3177" y="3111341"/>
            <a:ext cx="4200674" cy="2468880"/>
          </a:xfrm>
          <a:prstGeom prst="rect">
            <a:avLst/>
          </a:prstGeom>
          <a:ln>
            <a:solidFill>
              <a:schemeClr val="accent1"/>
            </a:solidFill>
          </a:ln>
        </p:spPr>
      </p:pic>
      <p:pic>
        <p:nvPicPr>
          <p:cNvPr id="10" name="Picture 12" descr="https://lh4.googleusercontent.com/-_a6s_KH1yRlmwSyobTs9ifxZkDRFypiI7sb1nUXAitj9XTtaFdzuaIT3ZUxfv0OqGmq_QGsexqIbFAw2QHREAbQXSu-nvidWqBuyNNEP-9Ta-SZXsnyrA1J5228btq-OU-qGXzJIFc">
            <a:extLst>
              <a:ext uri="{FF2B5EF4-FFF2-40B4-BE49-F238E27FC236}">
                <a16:creationId xmlns:a16="http://schemas.microsoft.com/office/drawing/2014/main" id="{438EB5EE-F3BA-4A07-A52F-C62199951D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6794" y="3479708"/>
            <a:ext cx="4202805" cy="24688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96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78DA10A-BECB-4127-8ED9-DC44AF477A5B}"/>
              </a:ext>
            </a:extLst>
          </p:cNvPr>
          <p:cNvSpPr txBox="1">
            <a:spLocks/>
          </p:cNvSpPr>
          <p:nvPr/>
        </p:nvSpPr>
        <p:spPr>
          <a:xfrm>
            <a:off x="609600" y="1743108"/>
            <a:ext cx="10972800" cy="469423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latin typeface="+mj-lt"/>
              </a:rPr>
              <a:t>Subjects performed reach-and-harvest trials in two different environments in counterbalanced order.</a:t>
            </a:r>
          </a:p>
        </p:txBody>
      </p:sp>
      <p:sp>
        <p:nvSpPr>
          <p:cNvPr id="8" name="Rectangle: Rounded Corners 7">
            <a:extLst>
              <a:ext uri="{FF2B5EF4-FFF2-40B4-BE49-F238E27FC236}">
                <a16:creationId xmlns:a16="http://schemas.microsoft.com/office/drawing/2014/main" id="{15CEBB23-09C7-484F-9814-FA28C582300D}"/>
              </a:ext>
            </a:extLst>
          </p:cNvPr>
          <p:cNvSpPr/>
          <p:nvPr/>
        </p:nvSpPr>
        <p:spPr>
          <a:xfrm>
            <a:off x="384381" y="1417639"/>
            <a:ext cx="11423237" cy="3733800"/>
          </a:xfrm>
          <a:prstGeom prst="roundRect">
            <a:avLst>
              <a:gd name="adj" fmla="val 8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D6AD3-9F77-4395-A548-9ECA42638B40}"/>
              </a:ext>
            </a:extLst>
          </p:cNvPr>
          <p:cNvSpPr>
            <a:spLocks noGrp="1"/>
          </p:cNvSpPr>
          <p:nvPr>
            <p:ph type="title"/>
          </p:nvPr>
        </p:nvSpPr>
        <p:spPr>
          <a:xfrm>
            <a:off x="609599" y="82585"/>
            <a:ext cx="10972800" cy="1143000"/>
          </a:xfrm>
        </p:spPr>
        <p:txBody>
          <a:bodyPr vert="horz" lIns="91440" tIns="45720" rIns="91440" bIns="45720" rtlCol="0" anchor="b">
            <a:normAutofit/>
          </a:bodyPr>
          <a:lstStyle/>
          <a:p>
            <a:r>
              <a:rPr lang="en-US" dirty="0"/>
              <a:t>Protocol</a:t>
            </a:r>
          </a:p>
        </p:txBody>
      </p:sp>
      <p:sp>
        <p:nvSpPr>
          <p:cNvPr id="4" name="Slide Number Placeholder 3">
            <a:extLst>
              <a:ext uri="{FF2B5EF4-FFF2-40B4-BE49-F238E27FC236}">
                <a16:creationId xmlns:a16="http://schemas.microsoft.com/office/drawing/2014/main" id="{DDF672B6-C502-4C74-BF58-4A9ABEFCC9E9}"/>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52</a:t>
            </a:fld>
            <a:endParaRPr lang="en-US">
              <a:solidFill>
                <a:schemeClr val="tx1">
                  <a:lumMod val="85000"/>
                  <a:lumOff val="15000"/>
                </a:schemeClr>
              </a:solidFill>
            </a:endParaRPr>
          </a:p>
        </p:txBody>
      </p:sp>
      <p:pic>
        <p:nvPicPr>
          <p:cNvPr id="3" name="Picture 2">
            <a:extLst>
              <a:ext uri="{FF2B5EF4-FFF2-40B4-BE49-F238E27FC236}">
                <a16:creationId xmlns:a16="http://schemas.microsoft.com/office/drawing/2014/main" id="{5EDDD8C7-C215-451A-A995-1B8A9D5B3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93" y="2909126"/>
            <a:ext cx="10598211" cy="2209802"/>
          </a:xfrm>
          <a:prstGeom prst="rect">
            <a:avLst/>
          </a:prstGeom>
        </p:spPr>
      </p:pic>
    </p:spTree>
    <p:extLst>
      <p:ext uri="{BB962C8B-B14F-4D97-AF65-F5344CB8AC3E}">
        <p14:creationId xmlns:p14="http://schemas.microsoft.com/office/powerpoint/2010/main" val="1745771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78DA10A-BECB-4127-8ED9-DC44AF477A5B}"/>
              </a:ext>
            </a:extLst>
          </p:cNvPr>
          <p:cNvSpPr txBox="1">
            <a:spLocks/>
          </p:cNvSpPr>
          <p:nvPr/>
        </p:nvSpPr>
        <p:spPr>
          <a:xfrm>
            <a:off x="609600" y="1743108"/>
            <a:ext cx="10972800" cy="469423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latin typeface="+mj-lt"/>
              </a:rPr>
              <a:t>Subjects performed reach-and-harvest trials in two different environments in counterbalanced order.</a:t>
            </a:r>
          </a:p>
        </p:txBody>
      </p:sp>
      <p:sp>
        <p:nvSpPr>
          <p:cNvPr id="8" name="Rectangle: Rounded Corners 7">
            <a:extLst>
              <a:ext uri="{FF2B5EF4-FFF2-40B4-BE49-F238E27FC236}">
                <a16:creationId xmlns:a16="http://schemas.microsoft.com/office/drawing/2014/main" id="{15CEBB23-09C7-484F-9814-FA28C582300D}"/>
              </a:ext>
            </a:extLst>
          </p:cNvPr>
          <p:cNvSpPr/>
          <p:nvPr/>
        </p:nvSpPr>
        <p:spPr>
          <a:xfrm>
            <a:off x="384381" y="1417639"/>
            <a:ext cx="11423237" cy="3733800"/>
          </a:xfrm>
          <a:prstGeom prst="roundRect">
            <a:avLst>
              <a:gd name="adj" fmla="val 8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D6AD3-9F77-4395-A548-9ECA42638B40}"/>
              </a:ext>
            </a:extLst>
          </p:cNvPr>
          <p:cNvSpPr>
            <a:spLocks noGrp="1"/>
          </p:cNvSpPr>
          <p:nvPr>
            <p:ph type="title"/>
          </p:nvPr>
        </p:nvSpPr>
        <p:spPr>
          <a:xfrm>
            <a:off x="609599" y="82585"/>
            <a:ext cx="10972800" cy="1143000"/>
          </a:xfrm>
        </p:spPr>
        <p:txBody>
          <a:bodyPr vert="horz" lIns="91440" tIns="45720" rIns="91440" bIns="45720" rtlCol="0" anchor="b">
            <a:normAutofit/>
          </a:bodyPr>
          <a:lstStyle/>
          <a:p>
            <a:r>
              <a:rPr lang="en-US" dirty="0"/>
              <a:t>Protocol</a:t>
            </a:r>
          </a:p>
        </p:txBody>
      </p:sp>
      <p:sp>
        <p:nvSpPr>
          <p:cNvPr id="4" name="Slide Number Placeholder 3">
            <a:extLst>
              <a:ext uri="{FF2B5EF4-FFF2-40B4-BE49-F238E27FC236}">
                <a16:creationId xmlns:a16="http://schemas.microsoft.com/office/drawing/2014/main" id="{DDF672B6-C502-4C74-BF58-4A9ABEFCC9E9}"/>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53</a:t>
            </a:fld>
            <a:endParaRPr lang="en-US">
              <a:solidFill>
                <a:schemeClr val="tx1">
                  <a:lumMod val="85000"/>
                  <a:lumOff val="15000"/>
                </a:schemeClr>
              </a:solidFill>
            </a:endParaRPr>
          </a:p>
        </p:txBody>
      </p:sp>
      <p:pic>
        <p:nvPicPr>
          <p:cNvPr id="12" name="Picture 11">
            <a:extLst>
              <a:ext uri="{FF2B5EF4-FFF2-40B4-BE49-F238E27FC236}">
                <a16:creationId xmlns:a16="http://schemas.microsoft.com/office/drawing/2014/main" id="{5A32D6BA-319C-44FF-8F3C-B30A55C3F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93" y="2431933"/>
            <a:ext cx="10598211" cy="2691539"/>
          </a:xfrm>
          <a:prstGeom prst="rect">
            <a:avLst/>
          </a:prstGeom>
        </p:spPr>
      </p:pic>
    </p:spTree>
    <p:extLst>
      <p:ext uri="{BB962C8B-B14F-4D97-AF65-F5344CB8AC3E}">
        <p14:creationId xmlns:p14="http://schemas.microsoft.com/office/powerpoint/2010/main" val="3663300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78DA10A-BECB-4127-8ED9-DC44AF477A5B}"/>
              </a:ext>
            </a:extLst>
          </p:cNvPr>
          <p:cNvSpPr txBox="1">
            <a:spLocks/>
          </p:cNvSpPr>
          <p:nvPr/>
        </p:nvSpPr>
        <p:spPr>
          <a:xfrm>
            <a:off x="609600" y="1743108"/>
            <a:ext cx="10972800" cy="469423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latin typeface="+mj-lt"/>
              </a:rPr>
              <a:t>Subjects performed reach-and-harvest trials in two different environments in counterbalanced order.</a:t>
            </a:r>
          </a:p>
        </p:txBody>
      </p:sp>
      <p:sp>
        <p:nvSpPr>
          <p:cNvPr id="8" name="Rectangle: Rounded Corners 7">
            <a:extLst>
              <a:ext uri="{FF2B5EF4-FFF2-40B4-BE49-F238E27FC236}">
                <a16:creationId xmlns:a16="http://schemas.microsoft.com/office/drawing/2014/main" id="{15CEBB23-09C7-484F-9814-FA28C582300D}"/>
              </a:ext>
            </a:extLst>
          </p:cNvPr>
          <p:cNvSpPr/>
          <p:nvPr/>
        </p:nvSpPr>
        <p:spPr>
          <a:xfrm>
            <a:off x="384381" y="1417639"/>
            <a:ext cx="11423237" cy="3733800"/>
          </a:xfrm>
          <a:prstGeom prst="roundRect">
            <a:avLst>
              <a:gd name="adj" fmla="val 8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D6AD3-9F77-4395-A548-9ECA42638B40}"/>
              </a:ext>
            </a:extLst>
          </p:cNvPr>
          <p:cNvSpPr>
            <a:spLocks noGrp="1"/>
          </p:cNvSpPr>
          <p:nvPr>
            <p:ph type="title"/>
          </p:nvPr>
        </p:nvSpPr>
        <p:spPr>
          <a:xfrm>
            <a:off x="609599" y="82585"/>
            <a:ext cx="10972800" cy="1143000"/>
          </a:xfrm>
        </p:spPr>
        <p:txBody>
          <a:bodyPr vert="horz" lIns="91440" tIns="45720" rIns="91440" bIns="45720" rtlCol="0" anchor="b">
            <a:normAutofit/>
          </a:bodyPr>
          <a:lstStyle/>
          <a:p>
            <a:r>
              <a:rPr lang="en-US" dirty="0"/>
              <a:t>Protocol</a:t>
            </a:r>
          </a:p>
        </p:txBody>
      </p:sp>
      <p:sp>
        <p:nvSpPr>
          <p:cNvPr id="4" name="Slide Number Placeholder 3">
            <a:extLst>
              <a:ext uri="{FF2B5EF4-FFF2-40B4-BE49-F238E27FC236}">
                <a16:creationId xmlns:a16="http://schemas.microsoft.com/office/drawing/2014/main" id="{DDF672B6-C502-4C74-BF58-4A9ABEFCC9E9}"/>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54</a:t>
            </a:fld>
            <a:endParaRPr lang="en-US">
              <a:solidFill>
                <a:schemeClr val="tx1">
                  <a:lumMod val="85000"/>
                  <a:lumOff val="15000"/>
                </a:schemeClr>
              </a:solidFill>
            </a:endParaRPr>
          </a:p>
        </p:txBody>
      </p:sp>
      <p:pic>
        <p:nvPicPr>
          <p:cNvPr id="14" name="Picture 13" descr="A picture containing graphical user interface&#10;&#10;Description automatically generated">
            <a:extLst>
              <a:ext uri="{FF2B5EF4-FFF2-40B4-BE49-F238E27FC236}">
                <a16:creationId xmlns:a16="http://schemas.microsoft.com/office/drawing/2014/main" id="{7121471A-331F-45B5-837C-3BF313781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93" y="2426690"/>
            <a:ext cx="10598206" cy="2691538"/>
          </a:xfrm>
          <a:prstGeom prst="rect">
            <a:avLst/>
          </a:prstGeom>
        </p:spPr>
      </p:pic>
    </p:spTree>
    <p:extLst>
      <p:ext uri="{BB962C8B-B14F-4D97-AF65-F5344CB8AC3E}">
        <p14:creationId xmlns:p14="http://schemas.microsoft.com/office/powerpoint/2010/main" val="2206494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78DA10A-BECB-4127-8ED9-DC44AF477A5B}"/>
              </a:ext>
            </a:extLst>
          </p:cNvPr>
          <p:cNvSpPr txBox="1">
            <a:spLocks/>
          </p:cNvSpPr>
          <p:nvPr/>
        </p:nvSpPr>
        <p:spPr>
          <a:xfrm>
            <a:off x="609600" y="1743108"/>
            <a:ext cx="10972800" cy="469423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latin typeface="+mj-lt"/>
              </a:rPr>
              <a:t>Subjects performed reach-and-harvest trials in two different environments in counterbalanced order.</a:t>
            </a:r>
          </a:p>
        </p:txBody>
      </p:sp>
      <p:sp>
        <p:nvSpPr>
          <p:cNvPr id="8" name="Rectangle: Rounded Corners 7">
            <a:extLst>
              <a:ext uri="{FF2B5EF4-FFF2-40B4-BE49-F238E27FC236}">
                <a16:creationId xmlns:a16="http://schemas.microsoft.com/office/drawing/2014/main" id="{15CEBB23-09C7-484F-9814-FA28C582300D}"/>
              </a:ext>
            </a:extLst>
          </p:cNvPr>
          <p:cNvSpPr/>
          <p:nvPr/>
        </p:nvSpPr>
        <p:spPr>
          <a:xfrm>
            <a:off x="384381" y="1417639"/>
            <a:ext cx="11423237" cy="3733800"/>
          </a:xfrm>
          <a:prstGeom prst="roundRect">
            <a:avLst>
              <a:gd name="adj" fmla="val 8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D6AD3-9F77-4395-A548-9ECA42638B40}"/>
              </a:ext>
            </a:extLst>
          </p:cNvPr>
          <p:cNvSpPr>
            <a:spLocks noGrp="1"/>
          </p:cNvSpPr>
          <p:nvPr>
            <p:ph type="title"/>
          </p:nvPr>
        </p:nvSpPr>
        <p:spPr>
          <a:xfrm>
            <a:off x="609599" y="82585"/>
            <a:ext cx="10972800" cy="1143000"/>
          </a:xfrm>
        </p:spPr>
        <p:txBody>
          <a:bodyPr vert="horz" lIns="91440" tIns="45720" rIns="91440" bIns="45720" rtlCol="0" anchor="b">
            <a:normAutofit/>
          </a:bodyPr>
          <a:lstStyle/>
          <a:p>
            <a:r>
              <a:rPr lang="en-US" dirty="0"/>
              <a:t>Protocol</a:t>
            </a:r>
          </a:p>
        </p:txBody>
      </p:sp>
      <p:sp>
        <p:nvSpPr>
          <p:cNvPr id="4" name="Slide Number Placeholder 3">
            <a:extLst>
              <a:ext uri="{FF2B5EF4-FFF2-40B4-BE49-F238E27FC236}">
                <a16:creationId xmlns:a16="http://schemas.microsoft.com/office/drawing/2014/main" id="{DDF672B6-C502-4C74-BF58-4A9ABEFCC9E9}"/>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55</a:t>
            </a:fld>
            <a:endParaRPr lang="en-US">
              <a:solidFill>
                <a:schemeClr val="tx1">
                  <a:lumMod val="85000"/>
                  <a:lumOff val="15000"/>
                </a:schemeClr>
              </a:solidFill>
            </a:endParaRPr>
          </a:p>
        </p:txBody>
      </p:sp>
      <p:pic>
        <p:nvPicPr>
          <p:cNvPr id="3" name="Picture 2" descr="Graphical user interface&#10;&#10;Description automatically generated">
            <a:extLst>
              <a:ext uri="{FF2B5EF4-FFF2-40B4-BE49-F238E27FC236}">
                <a16:creationId xmlns:a16="http://schemas.microsoft.com/office/drawing/2014/main" id="{44267551-8652-4941-99BC-9F1308D7A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93" y="1585710"/>
            <a:ext cx="10601864" cy="3536902"/>
          </a:xfrm>
          <a:prstGeom prst="rect">
            <a:avLst/>
          </a:prstGeom>
        </p:spPr>
      </p:pic>
    </p:spTree>
    <p:extLst>
      <p:ext uri="{BB962C8B-B14F-4D97-AF65-F5344CB8AC3E}">
        <p14:creationId xmlns:p14="http://schemas.microsoft.com/office/powerpoint/2010/main" val="219849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78DA10A-BECB-4127-8ED9-DC44AF477A5B}"/>
              </a:ext>
            </a:extLst>
          </p:cNvPr>
          <p:cNvSpPr txBox="1">
            <a:spLocks/>
          </p:cNvSpPr>
          <p:nvPr/>
        </p:nvSpPr>
        <p:spPr>
          <a:xfrm>
            <a:off x="609600" y="1743108"/>
            <a:ext cx="10972800" cy="469423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latin typeface="+mj-lt"/>
              </a:rPr>
              <a:t>Subjects performed reach-and-harvest trials in two different environments in counterbalanced order.</a:t>
            </a:r>
          </a:p>
        </p:txBody>
      </p:sp>
      <p:sp>
        <p:nvSpPr>
          <p:cNvPr id="8" name="Rectangle: Rounded Corners 7">
            <a:extLst>
              <a:ext uri="{FF2B5EF4-FFF2-40B4-BE49-F238E27FC236}">
                <a16:creationId xmlns:a16="http://schemas.microsoft.com/office/drawing/2014/main" id="{15CEBB23-09C7-484F-9814-FA28C582300D}"/>
              </a:ext>
            </a:extLst>
          </p:cNvPr>
          <p:cNvSpPr/>
          <p:nvPr/>
        </p:nvSpPr>
        <p:spPr>
          <a:xfrm>
            <a:off x="384381" y="1417639"/>
            <a:ext cx="11423237" cy="3733800"/>
          </a:xfrm>
          <a:prstGeom prst="roundRect">
            <a:avLst>
              <a:gd name="adj" fmla="val 8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D6AD3-9F77-4395-A548-9ECA42638B40}"/>
              </a:ext>
            </a:extLst>
          </p:cNvPr>
          <p:cNvSpPr>
            <a:spLocks noGrp="1"/>
          </p:cNvSpPr>
          <p:nvPr>
            <p:ph type="title"/>
          </p:nvPr>
        </p:nvSpPr>
        <p:spPr>
          <a:xfrm>
            <a:off x="609599" y="82585"/>
            <a:ext cx="10972800" cy="1143000"/>
          </a:xfrm>
        </p:spPr>
        <p:txBody>
          <a:bodyPr vert="horz" lIns="91440" tIns="45720" rIns="91440" bIns="45720" rtlCol="0" anchor="b">
            <a:normAutofit/>
          </a:bodyPr>
          <a:lstStyle/>
          <a:p>
            <a:r>
              <a:rPr lang="en-US" dirty="0"/>
              <a:t>Protocol</a:t>
            </a:r>
          </a:p>
        </p:txBody>
      </p:sp>
      <p:sp>
        <p:nvSpPr>
          <p:cNvPr id="4" name="Slide Number Placeholder 3">
            <a:extLst>
              <a:ext uri="{FF2B5EF4-FFF2-40B4-BE49-F238E27FC236}">
                <a16:creationId xmlns:a16="http://schemas.microsoft.com/office/drawing/2014/main" id="{DDF672B6-C502-4C74-BF58-4A9ABEFCC9E9}"/>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56</a:t>
            </a:fld>
            <a:endParaRPr lang="en-US">
              <a:solidFill>
                <a:schemeClr val="tx1">
                  <a:lumMod val="85000"/>
                  <a:lumOff val="15000"/>
                </a:schemeClr>
              </a:solidFill>
            </a:endParaRPr>
          </a:p>
        </p:txBody>
      </p:sp>
      <p:pic>
        <p:nvPicPr>
          <p:cNvPr id="7" name="Picture 6">
            <a:extLst>
              <a:ext uri="{FF2B5EF4-FFF2-40B4-BE49-F238E27FC236}">
                <a16:creationId xmlns:a16="http://schemas.microsoft.com/office/drawing/2014/main" id="{B6B6BF0E-8083-4E47-A652-03683F4D5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43" y="1585791"/>
            <a:ext cx="10601864" cy="3536902"/>
          </a:xfrm>
          <a:prstGeom prst="rect">
            <a:avLst/>
          </a:prstGeom>
        </p:spPr>
      </p:pic>
    </p:spTree>
    <p:extLst>
      <p:ext uri="{BB962C8B-B14F-4D97-AF65-F5344CB8AC3E}">
        <p14:creationId xmlns:p14="http://schemas.microsoft.com/office/powerpoint/2010/main" val="1851403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8E3B-C4D4-49D1-B884-9FF44074523C}"/>
              </a:ext>
            </a:extLst>
          </p:cNvPr>
          <p:cNvSpPr>
            <a:spLocks noGrp="1"/>
          </p:cNvSpPr>
          <p:nvPr>
            <p:ph type="title"/>
          </p:nvPr>
        </p:nvSpPr>
        <p:spPr/>
        <p:txBody>
          <a:bodyPr anchor="ctr">
            <a:normAutofit/>
          </a:bodyPr>
          <a:lstStyle/>
          <a:p>
            <a:r>
              <a:rPr lang="en-US" dirty="0"/>
              <a:t>Metrics of Reach Vigor</a:t>
            </a:r>
          </a:p>
        </p:txBody>
      </p:sp>
      <p:sp>
        <p:nvSpPr>
          <p:cNvPr id="4" name="Slide Number Placeholder 3">
            <a:extLst>
              <a:ext uri="{FF2B5EF4-FFF2-40B4-BE49-F238E27FC236}">
                <a16:creationId xmlns:a16="http://schemas.microsoft.com/office/drawing/2014/main" id="{4BA07D50-C9A5-4C56-8636-DCFBD0F0E559}"/>
              </a:ext>
            </a:extLst>
          </p:cNvPr>
          <p:cNvSpPr>
            <a:spLocks noGrp="1"/>
          </p:cNvSpPr>
          <p:nvPr>
            <p:ph type="sldNum" sz="quarter" idx="12"/>
          </p:nvPr>
        </p:nvSpPr>
        <p:spPr/>
        <p:txBody>
          <a:bodyPr>
            <a:normAutofit fontScale="92500" lnSpcReduction="10000"/>
          </a:bodyPr>
          <a:lstStyle/>
          <a:p>
            <a:pPr>
              <a:spcAft>
                <a:spcPts val="600"/>
              </a:spcAft>
            </a:pPr>
            <a:fld id="{3A98EE3D-8CD1-4C3F-BD1C-C98C9596463C}" type="slidenum">
              <a:rPr lang="en-US" smtClean="0"/>
              <a:pPr>
                <a:spcAft>
                  <a:spcPts val="600"/>
                </a:spcAft>
              </a:pPr>
              <a:t>57</a:t>
            </a:fld>
            <a:endParaRPr lang="en-US"/>
          </a:p>
        </p:txBody>
      </p:sp>
      <p:sp>
        <p:nvSpPr>
          <p:cNvPr id="5" name="Content Placeholder 4">
            <a:extLst>
              <a:ext uri="{FF2B5EF4-FFF2-40B4-BE49-F238E27FC236}">
                <a16:creationId xmlns:a16="http://schemas.microsoft.com/office/drawing/2014/main" id="{57457D37-1773-4689-B957-ABAE566FA98D}"/>
              </a:ext>
            </a:extLst>
          </p:cNvPr>
          <p:cNvSpPr>
            <a:spLocks noGrp="1"/>
          </p:cNvSpPr>
          <p:nvPr>
            <p:ph idx="1"/>
          </p:nvPr>
        </p:nvSpPr>
        <p:spPr/>
        <p:txBody>
          <a:bodyPr/>
          <a:lstStyle/>
          <a:p>
            <a:endParaRPr lang="en-US" dirty="0"/>
          </a:p>
          <a:p>
            <a:pPr marL="0" indent="0">
              <a:buNone/>
            </a:pPr>
            <a:endParaRPr lang="en-US" dirty="0">
              <a:latin typeface="+mj-lt"/>
            </a:endParaRPr>
          </a:p>
          <a:p>
            <a:pPr marL="0" indent="0">
              <a:buNone/>
            </a:pPr>
            <a:endParaRPr lang="en-US" dirty="0"/>
          </a:p>
        </p:txBody>
      </p:sp>
    </p:spTree>
    <p:extLst>
      <p:ext uri="{BB962C8B-B14F-4D97-AF65-F5344CB8AC3E}">
        <p14:creationId xmlns:p14="http://schemas.microsoft.com/office/powerpoint/2010/main" val="2489038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8E3B-C4D4-49D1-B884-9FF44074523C}"/>
              </a:ext>
            </a:extLst>
          </p:cNvPr>
          <p:cNvSpPr>
            <a:spLocks noGrp="1"/>
          </p:cNvSpPr>
          <p:nvPr>
            <p:ph type="title"/>
          </p:nvPr>
        </p:nvSpPr>
        <p:spPr/>
        <p:txBody>
          <a:bodyPr anchor="ctr">
            <a:normAutofit/>
          </a:bodyPr>
          <a:lstStyle/>
          <a:p>
            <a:r>
              <a:rPr lang="en-US" dirty="0"/>
              <a:t>Metrics of Reach Vigor</a:t>
            </a:r>
          </a:p>
        </p:txBody>
      </p:sp>
      <p:sp>
        <p:nvSpPr>
          <p:cNvPr id="4" name="Slide Number Placeholder 3">
            <a:extLst>
              <a:ext uri="{FF2B5EF4-FFF2-40B4-BE49-F238E27FC236}">
                <a16:creationId xmlns:a16="http://schemas.microsoft.com/office/drawing/2014/main" id="{4BA07D50-C9A5-4C56-8636-DCFBD0F0E559}"/>
              </a:ext>
            </a:extLst>
          </p:cNvPr>
          <p:cNvSpPr>
            <a:spLocks noGrp="1"/>
          </p:cNvSpPr>
          <p:nvPr>
            <p:ph type="sldNum" sz="quarter" idx="12"/>
          </p:nvPr>
        </p:nvSpPr>
        <p:spPr/>
        <p:txBody>
          <a:bodyPr>
            <a:normAutofit fontScale="92500" lnSpcReduction="10000"/>
          </a:bodyPr>
          <a:lstStyle/>
          <a:p>
            <a:pPr>
              <a:spcAft>
                <a:spcPts val="600"/>
              </a:spcAft>
            </a:pPr>
            <a:fld id="{3A98EE3D-8CD1-4C3F-BD1C-C98C9596463C}" type="slidenum">
              <a:rPr lang="en-US" smtClean="0"/>
              <a:pPr>
                <a:spcAft>
                  <a:spcPts val="600"/>
                </a:spcAft>
              </a:pPr>
              <a:t>58</a:t>
            </a:fld>
            <a:endParaRPr lang="en-US"/>
          </a:p>
        </p:txBody>
      </p:sp>
      <p:sp>
        <p:nvSpPr>
          <p:cNvPr id="5" name="Content Placeholder 4">
            <a:extLst>
              <a:ext uri="{FF2B5EF4-FFF2-40B4-BE49-F238E27FC236}">
                <a16:creationId xmlns:a16="http://schemas.microsoft.com/office/drawing/2014/main" id="{57457D37-1773-4689-B957-ABAE566FA98D}"/>
              </a:ext>
            </a:extLst>
          </p:cNvPr>
          <p:cNvSpPr>
            <a:spLocks noGrp="1"/>
          </p:cNvSpPr>
          <p:nvPr>
            <p:ph idx="1"/>
          </p:nvPr>
        </p:nvSpPr>
        <p:spPr/>
        <p:txBody>
          <a:bodyPr/>
          <a:lstStyle/>
          <a:p>
            <a:endParaRPr lang="en-US" dirty="0"/>
          </a:p>
          <a:p>
            <a:pPr marL="0" indent="0">
              <a:buNone/>
            </a:pPr>
            <a:r>
              <a:rPr lang="en-US" dirty="0">
                <a:latin typeface="+mj-lt"/>
              </a:rPr>
              <a:t>Peak Velocity (m/s)</a:t>
            </a:r>
          </a:p>
          <a:p>
            <a:pPr marL="0" indent="0">
              <a:buNone/>
            </a:pPr>
            <a:endParaRPr lang="en-US" dirty="0">
              <a:latin typeface="+mj-lt"/>
            </a:endParaRPr>
          </a:p>
          <a:p>
            <a:pPr marL="0" indent="0">
              <a:buNone/>
            </a:pPr>
            <a:endParaRPr lang="en-US" dirty="0"/>
          </a:p>
        </p:txBody>
      </p:sp>
      <p:pic>
        <p:nvPicPr>
          <p:cNvPr id="10" name="Graphic 9" descr="Speedometer Low">
            <a:extLst>
              <a:ext uri="{FF2B5EF4-FFF2-40B4-BE49-F238E27FC236}">
                <a16:creationId xmlns:a16="http://schemas.microsoft.com/office/drawing/2014/main" id="{50DE7CC3-48C5-48AC-8DC7-85C3D25D98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2925" y="1970883"/>
            <a:ext cx="914400" cy="914400"/>
          </a:xfrm>
          <a:prstGeom prst="rect">
            <a:avLst/>
          </a:prstGeom>
        </p:spPr>
      </p:pic>
    </p:spTree>
    <p:extLst>
      <p:ext uri="{BB962C8B-B14F-4D97-AF65-F5344CB8AC3E}">
        <p14:creationId xmlns:p14="http://schemas.microsoft.com/office/powerpoint/2010/main" val="1709797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8E3B-C4D4-49D1-B884-9FF44074523C}"/>
              </a:ext>
            </a:extLst>
          </p:cNvPr>
          <p:cNvSpPr>
            <a:spLocks noGrp="1"/>
          </p:cNvSpPr>
          <p:nvPr>
            <p:ph type="title"/>
          </p:nvPr>
        </p:nvSpPr>
        <p:spPr/>
        <p:txBody>
          <a:bodyPr anchor="ctr">
            <a:normAutofit/>
          </a:bodyPr>
          <a:lstStyle/>
          <a:p>
            <a:r>
              <a:rPr lang="en-US" dirty="0"/>
              <a:t>Metrics of Reach Vigor</a:t>
            </a:r>
          </a:p>
        </p:txBody>
      </p:sp>
      <p:sp>
        <p:nvSpPr>
          <p:cNvPr id="4" name="Slide Number Placeholder 3">
            <a:extLst>
              <a:ext uri="{FF2B5EF4-FFF2-40B4-BE49-F238E27FC236}">
                <a16:creationId xmlns:a16="http://schemas.microsoft.com/office/drawing/2014/main" id="{4BA07D50-C9A5-4C56-8636-DCFBD0F0E559}"/>
              </a:ext>
            </a:extLst>
          </p:cNvPr>
          <p:cNvSpPr>
            <a:spLocks noGrp="1"/>
          </p:cNvSpPr>
          <p:nvPr>
            <p:ph type="sldNum" sz="quarter" idx="12"/>
          </p:nvPr>
        </p:nvSpPr>
        <p:spPr/>
        <p:txBody>
          <a:bodyPr>
            <a:normAutofit fontScale="92500" lnSpcReduction="10000"/>
          </a:bodyPr>
          <a:lstStyle/>
          <a:p>
            <a:pPr>
              <a:spcAft>
                <a:spcPts val="600"/>
              </a:spcAft>
            </a:pPr>
            <a:fld id="{3A98EE3D-8CD1-4C3F-BD1C-C98C9596463C}" type="slidenum">
              <a:rPr lang="en-US" smtClean="0"/>
              <a:pPr>
                <a:spcAft>
                  <a:spcPts val="600"/>
                </a:spcAft>
              </a:pPr>
              <a:t>59</a:t>
            </a:fld>
            <a:endParaRPr lang="en-US"/>
          </a:p>
        </p:txBody>
      </p:sp>
      <p:sp>
        <p:nvSpPr>
          <p:cNvPr id="5" name="Content Placeholder 4">
            <a:extLst>
              <a:ext uri="{FF2B5EF4-FFF2-40B4-BE49-F238E27FC236}">
                <a16:creationId xmlns:a16="http://schemas.microsoft.com/office/drawing/2014/main" id="{57457D37-1773-4689-B957-ABAE566FA98D}"/>
              </a:ext>
            </a:extLst>
          </p:cNvPr>
          <p:cNvSpPr>
            <a:spLocks noGrp="1"/>
          </p:cNvSpPr>
          <p:nvPr>
            <p:ph idx="1"/>
          </p:nvPr>
        </p:nvSpPr>
        <p:spPr/>
        <p:txBody>
          <a:bodyPr/>
          <a:lstStyle/>
          <a:p>
            <a:endParaRPr lang="en-US" dirty="0">
              <a:latin typeface="+mj-lt"/>
            </a:endParaRPr>
          </a:p>
          <a:p>
            <a:pPr marL="0" indent="0">
              <a:buNone/>
            </a:pPr>
            <a:r>
              <a:rPr lang="en-US" dirty="0">
                <a:latin typeface="+mj-lt"/>
              </a:rPr>
              <a:t>Peak Velocity (m/s)</a:t>
            </a:r>
          </a:p>
          <a:p>
            <a:pPr marL="0" indent="0">
              <a:buNone/>
            </a:pPr>
            <a:endParaRPr lang="en-US" dirty="0">
              <a:latin typeface="+mj-lt"/>
            </a:endParaRPr>
          </a:p>
          <a:p>
            <a:pPr marL="0" indent="0">
              <a:buNone/>
            </a:pPr>
            <a:endParaRPr lang="en-US" dirty="0">
              <a:latin typeface="+mj-lt"/>
            </a:endParaRPr>
          </a:p>
          <a:p>
            <a:pPr marL="0" indent="0">
              <a:buNone/>
            </a:pPr>
            <a:r>
              <a:rPr lang="en-US" dirty="0">
                <a:latin typeface="+mj-lt"/>
              </a:rPr>
              <a:t>Travel Duration (s)</a:t>
            </a:r>
          </a:p>
        </p:txBody>
      </p:sp>
      <p:pic>
        <p:nvPicPr>
          <p:cNvPr id="8" name="Graphic 7" descr="Alarm clock">
            <a:extLst>
              <a:ext uri="{FF2B5EF4-FFF2-40B4-BE49-F238E27FC236}">
                <a16:creationId xmlns:a16="http://schemas.microsoft.com/office/drawing/2014/main" id="{ECB39517-F642-40B3-BFE0-6D1FCAFC7D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52925" y="3676650"/>
            <a:ext cx="914400" cy="914400"/>
          </a:xfrm>
          <a:prstGeom prst="rect">
            <a:avLst/>
          </a:prstGeom>
        </p:spPr>
      </p:pic>
      <p:pic>
        <p:nvPicPr>
          <p:cNvPr id="10" name="Graphic 9" descr="Speedometer Low">
            <a:extLst>
              <a:ext uri="{FF2B5EF4-FFF2-40B4-BE49-F238E27FC236}">
                <a16:creationId xmlns:a16="http://schemas.microsoft.com/office/drawing/2014/main" id="{50DE7CC3-48C5-48AC-8DC7-85C3D25D98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2925" y="1970883"/>
            <a:ext cx="914400" cy="914400"/>
          </a:xfrm>
          <a:prstGeom prst="rect">
            <a:avLst/>
          </a:prstGeom>
        </p:spPr>
      </p:pic>
    </p:spTree>
    <p:extLst>
      <p:ext uri="{BB962C8B-B14F-4D97-AF65-F5344CB8AC3E}">
        <p14:creationId xmlns:p14="http://schemas.microsoft.com/office/powerpoint/2010/main" val="380650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1" name="Picture 1070">
            <a:extLst>
              <a:ext uri="{FF2B5EF4-FFF2-40B4-BE49-F238E27FC236}">
                <a16:creationId xmlns:a16="http://schemas.microsoft.com/office/drawing/2014/main" id="{AFF6B643-ED88-4A08-9D0E-275E7F83933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87426" y="4266049"/>
            <a:ext cx="1208735" cy="1522251"/>
          </a:xfrm>
          <a:prstGeom prst="rect">
            <a:avLst/>
          </a:prstGeom>
        </p:spPr>
      </p:pic>
      <p:pic>
        <p:nvPicPr>
          <p:cNvPr id="1072" name="Picture 1071">
            <a:extLst>
              <a:ext uri="{FF2B5EF4-FFF2-40B4-BE49-F238E27FC236}">
                <a16:creationId xmlns:a16="http://schemas.microsoft.com/office/drawing/2014/main" id="{5882083D-0249-4E29-B7CA-3874EB8733CD}"/>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040965" y="4297362"/>
            <a:ext cx="1208735" cy="1522251"/>
          </a:xfrm>
          <a:prstGeom prst="rect">
            <a:avLst/>
          </a:prstGeom>
        </p:spPr>
      </p:pic>
      <p:pic>
        <p:nvPicPr>
          <p:cNvPr id="1074" name="Picture 1073">
            <a:extLst>
              <a:ext uri="{FF2B5EF4-FFF2-40B4-BE49-F238E27FC236}">
                <a16:creationId xmlns:a16="http://schemas.microsoft.com/office/drawing/2014/main" id="{6EFA4524-9492-44EB-B625-47F809BC597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27966" y="4252418"/>
            <a:ext cx="1208735" cy="1522251"/>
          </a:xfrm>
          <a:prstGeom prst="rect">
            <a:avLst/>
          </a:prstGeom>
        </p:spPr>
      </p:pic>
      <p:pic>
        <p:nvPicPr>
          <p:cNvPr id="1073" name="Picture 1072">
            <a:extLst>
              <a:ext uri="{FF2B5EF4-FFF2-40B4-BE49-F238E27FC236}">
                <a16:creationId xmlns:a16="http://schemas.microsoft.com/office/drawing/2014/main" id="{CC2A095B-4744-4199-BE79-51F3808DB7F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27967" y="2055556"/>
            <a:ext cx="1208735" cy="1522251"/>
          </a:xfrm>
          <a:prstGeom prst="rect">
            <a:avLst/>
          </a:prstGeom>
        </p:spPr>
      </p:pic>
      <p:pic>
        <p:nvPicPr>
          <p:cNvPr id="1070" name="Picture 1069">
            <a:extLst>
              <a:ext uri="{FF2B5EF4-FFF2-40B4-BE49-F238E27FC236}">
                <a16:creationId xmlns:a16="http://schemas.microsoft.com/office/drawing/2014/main" id="{1E1E394E-C143-4BEF-8040-CBB887A0B2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57157" y="2096375"/>
            <a:ext cx="1208735" cy="1522251"/>
          </a:xfrm>
          <a:prstGeom prst="rect">
            <a:avLst/>
          </a:prstGeom>
        </p:spPr>
      </p:pic>
      <p:pic>
        <p:nvPicPr>
          <p:cNvPr id="1068" name="Picture 1067">
            <a:extLst>
              <a:ext uri="{FF2B5EF4-FFF2-40B4-BE49-F238E27FC236}">
                <a16:creationId xmlns:a16="http://schemas.microsoft.com/office/drawing/2014/main" id="{E3F473D9-84BB-4CD9-8FA9-255BFDD0045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87426" y="2127524"/>
            <a:ext cx="1208735" cy="1522251"/>
          </a:xfrm>
          <a:prstGeom prst="rect">
            <a:avLst/>
          </a:prstGeom>
        </p:spPr>
      </p:pic>
      <p:sp>
        <p:nvSpPr>
          <p:cNvPr id="2" name="Title 1"/>
          <p:cNvSpPr>
            <a:spLocks noGrp="1"/>
          </p:cNvSpPr>
          <p:nvPr>
            <p:ph type="title"/>
          </p:nvPr>
        </p:nvSpPr>
        <p:spPr/>
        <p:txBody>
          <a:bodyPr/>
          <a:lstStyle/>
          <a:p>
            <a:r>
              <a:rPr lang="en-US" dirty="0"/>
              <a:t>Apple-picking in an orchard</a:t>
            </a:r>
          </a:p>
        </p:txBody>
      </p:sp>
      <p:pic>
        <p:nvPicPr>
          <p:cNvPr id="27" name="Picture 26" descr="A picture containing candle&#10;&#10;Description automatically generated">
            <a:extLst>
              <a:ext uri="{FF2B5EF4-FFF2-40B4-BE49-F238E27FC236}">
                <a16:creationId xmlns:a16="http://schemas.microsoft.com/office/drawing/2014/main" id="{0621B3FF-5CA8-4CF7-82EF-DE10315028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0262" y="2625212"/>
            <a:ext cx="139739" cy="156105"/>
          </a:xfrm>
          <a:prstGeom prst="rect">
            <a:avLst/>
          </a:prstGeom>
        </p:spPr>
      </p:pic>
      <p:pic>
        <p:nvPicPr>
          <p:cNvPr id="28" name="Picture 27" descr="A picture containing candle&#10;&#10;Description automatically generated">
            <a:extLst>
              <a:ext uri="{FF2B5EF4-FFF2-40B4-BE49-F238E27FC236}">
                <a16:creationId xmlns:a16="http://schemas.microsoft.com/office/drawing/2014/main" id="{A631F958-FA88-406D-994F-7F6C2FE51F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22857" y="2561301"/>
            <a:ext cx="139739" cy="156105"/>
          </a:xfrm>
          <a:prstGeom prst="rect">
            <a:avLst/>
          </a:prstGeom>
        </p:spPr>
      </p:pic>
      <p:pic>
        <p:nvPicPr>
          <p:cNvPr id="30" name="Picture 29" descr="A picture containing candle&#10;&#10;Description automatically generated">
            <a:extLst>
              <a:ext uri="{FF2B5EF4-FFF2-40B4-BE49-F238E27FC236}">
                <a16:creationId xmlns:a16="http://schemas.microsoft.com/office/drawing/2014/main" id="{AB5B5977-4C31-4E0E-B7E0-96CDF7816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596" y="2254452"/>
            <a:ext cx="139739" cy="156105"/>
          </a:xfrm>
          <a:prstGeom prst="rect">
            <a:avLst/>
          </a:prstGeom>
        </p:spPr>
      </p:pic>
      <p:pic>
        <p:nvPicPr>
          <p:cNvPr id="32" name="Picture 31" descr="A picture containing candle&#10;&#10;Description automatically generated">
            <a:extLst>
              <a:ext uri="{FF2B5EF4-FFF2-40B4-BE49-F238E27FC236}">
                <a16:creationId xmlns:a16="http://schemas.microsoft.com/office/drawing/2014/main" id="{A26F2D96-2018-4F5A-B82B-DA57F8AD9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164333" y="2386595"/>
            <a:ext cx="139739" cy="156105"/>
          </a:xfrm>
          <a:prstGeom prst="rect">
            <a:avLst/>
          </a:prstGeom>
        </p:spPr>
      </p:pic>
      <p:pic>
        <p:nvPicPr>
          <p:cNvPr id="34" name="Picture 33" descr="A picture containing candle&#10;&#10;Description automatically generated">
            <a:extLst>
              <a:ext uri="{FF2B5EF4-FFF2-40B4-BE49-F238E27FC236}">
                <a16:creationId xmlns:a16="http://schemas.microsoft.com/office/drawing/2014/main" id="{C854AB14-0336-4FBC-9C3C-DA51F6BA09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42032" y="2660081"/>
            <a:ext cx="139739" cy="156105"/>
          </a:xfrm>
          <a:prstGeom prst="rect">
            <a:avLst/>
          </a:prstGeom>
        </p:spPr>
      </p:pic>
      <p:pic>
        <p:nvPicPr>
          <p:cNvPr id="36" name="Picture 35" descr="A picture containing candle&#10;&#10;Description automatically generated">
            <a:extLst>
              <a:ext uri="{FF2B5EF4-FFF2-40B4-BE49-F238E27FC236}">
                <a16:creationId xmlns:a16="http://schemas.microsoft.com/office/drawing/2014/main" id="{313D1F0B-36FC-49F9-A318-DB57F1577F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341894" y="2464647"/>
            <a:ext cx="139739" cy="156105"/>
          </a:xfrm>
          <a:prstGeom prst="rect">
            <a:avLst/>
          </a:prstGeom>
        </p:spPr>
      </p:pic>
      <p:pic>
        <p:nvPicPr>
          <p:cNvPr id="38" name="Picture 37" descr="A picture containing candle&#10;&#10;Description automatically generated">
            <a:extLst>
              <a:ext uri="{FF2B5EF4-FFF2-40B4-BE49-F238E27FC236}">
                <a16:creationId xmlns:a16="http://schemas.microsoft.com/office/drawing/2014/main" id="{7ECF10DC-ACDB-4E4C-9C22-2EB793699A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186732" y="2226030"/>
            <a:ext cx="139739" cy="156105"/>
          </a:xfrm>
          <a:prstGeom prst="rect">
            <a:avLst/>
          </a:prstGeom>
        </p:spPr>
      </p:pic>
      <p:pic>
        <p:nvPicPr>
          <p:cNvPr id="40" name="Picture 39" descr="A picture containing candle&#10;&#10;Description automatically generated">
            <a:extLst>
              <a:ext uri="{FF2B5EF4-FFF2-40B4-BE49-F238E27FC236}">
                <a16:creationId xmlns:a16="http://schemas.microsoft.com/office/drawing/2014/main" id="{76E74FA9-3D5E-456B-B98A-92D79EC572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00458" y="2410557"/>
            <a:ext cx="139739" cy="156105"/>
          </a:xfrm>
          <a:prstGeom prst="rect">
            <a:avLst/>
          </a:prstGeom>
        </p:spPr>
      </p:pic>
      <p:pic>
        <p:nvPicPr>
          <p:cNvPr id="42" name="Picture 41" descr="A picture containing candle&#10;&#10;Description automatically generated">
            <a:extLst>
              <a:ext uri="{FF2B5EF4-FFF2-40B4-BE49-F238E27FC236}">
                <a16:creationId xmlns:a16="http://schemas.microsoft.com/office/drawing/2014/main" id="{A04EA0ED-B1F9-49DF-A63B-DAC071BD91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84493" y="2410557"/>
            <a:ext cx="139739" cy="156105"/>
          </a:xfrm>
          <a:prstGeom prst="rect">
            <a:avLst/>
          </a:prstGeom>
        </p:spPr>
      </p:pic>
      <p:pic>
        <p:nvPicPr>
          <p:cNvPr id="44" name="Picture 43" descr="A picture containing candle&#10;&#10;Description automatically generated">
            <a:extLst>
              <a:ext uri="{FF2B5EF4-FFF2-40B4-BE49-F238E27FC236}">
                <a16:creationId xmlns:a16="http://schemas.microsoft.com/office/drawing/2014/main" id="{F9B547D5-333E-40C3-AA92-EED708C857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362800" y="2304082"/>
            <a:ext cx="139739" cy="156105"/>
          </a:xfrm>
          <a:prstGeom prst="rect">
            <a:avLst/>
          </a:prstGeom>
        </p:spPr>
      </p:pic>
      <p:pic>
        <p:nvPicPr>
          <p:cNvPr id="46" name="Picture 45" descr="A picture containing candle&#10;&#10;Description automatically generated">
            <a:extLst>
              <a:ext uri="{FF2B5EF4-FFF2-40B4-BE49-F238E27FC236}">
                <a16:creationId xmlns:a16="http://schemas.microsoft.com/office/drawing/2014/main" id="{6F8C60EF-D60E-4602-AE21-5819B99874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223157" y="2582120"/>
            <a:ext cx="139739" cy="156105"/>
          </a:xfrm>
          <a:prstGeom prst="rect">
            <a:avLst/>
          </a:prstGeom>
        </p:spPr>
      </p:pic>
      <p:pic>
        <p:nvPicPr>
          <p:cNvPr id="48" name="Picture 47" descr="A picture containing candle&#10;&#10;Description automatically generated">
            <a:extLst>
              <a:ext uri="{FF2B5EF4-FFF2-40B4-BE49-F238E27FC236}">
                <a16:creationId xmlns:a16="http://schemas.microsoft.com/office/drawing/2014/main" id="{AE98ADEC-629F-451A-9452-5D5D487A8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62896" y="2275271"/>
            <a:ext cx="139739" cy="156105"/>
          </a:xfrm>
          <a:prstGeom prst="rect">
            <a:avLst/>
          </a:prstGeom>
        </p:spPr>
      </p:pic>
      <p:pic>
        <p:nvPicPr>
          <p:cNvPr id="50" name="Picture 49" descr="A picture containing candle&#10;&#10;Description automatically generated">
            <a:extLst>
              <a:ext uri="{FF2B5EF4-FFF2-40B4-BE49-F238E27FC236}">
                <a16:creationId xmlns:a16="http://schemas.microsoft.com/office/drawing/2014/main" id="{294AA78D-8F8B-42A5-B2A7-AADE1C1CC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64633" y="2407414"/>
            <a:ext cx="139739" cy="156105"/>
          </a:xfrm>
          <a:prstGeom prst="rect">
            <a:avLst/>
          </a:prstGeom>
        </p:spPr>
      </p:pic>
      <p:pic>
        <p:nvPicPr>
          <p:cNvPr id="52" name="Picture 51" descr="A picture containing candle&#10;&#10;Description automatically generated">
            <a:extLst>
              <a:ext uri="{FF2B5EF4-FFF2-40B4-BE49-F238E27FC236}">
                <a16:creationId xmlns:a16="http://schemas.microsoft.com/office/drawing/2014/main" id="{FBB05076-7A9A-4FFF-8550-6EFF12ADF1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942332" y="2680900"/>
            <a:ext cx="139739" cy="156105"/>
          </a:xfrm>
          <a:prstGeom prst="rect">
            <a:avLst/>
          </a:prstGeom>
        </p:spPr>
      </p:pic>
      <p:pic>
        <p:nvPicPr>
          <p:cNvPr id="54" name="Picture 53" descr="A picture containing candle&#10;&#10;Description automatically generated">
            <a:extLst>
              <a:ext uri="{FF2B5EF4-FFF2-40B4-BE49-F238E27FC236}">
                <a16:creationId xmlns:a16="http://schemas.microsoft.com/office/drawing/2014/main" id="{570C0C3E-C449-45C4-A44A-575ECB7C3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742194" y="2485466"/>
            <a:ext cx="139739" cy="156105"/>
          </a:xfrm>
          <a:prstGeom prst="rect">
            <a:avLst/>
          </a:prstGeom>
        </p:spPr>
      </p:pic>
      <p:pic>
        <p:nvPicPr>
          <p:cNvPr id="56" name="Picture 55" descr="A picture containing candle&#10;&#10;Description automatically generated">
            <a:extLst>
              <a:ext uri="{FF2B5EF4-FFF2-40B4-BE49-F238E27FC236}">
                <a16:creationId xmlns:a16="http://schemas.microsoft.com/office/drawing/2014/main" id="{BC489C4B-04ED-4ABA-AA90-17AA85E9FE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87032" y="2246849"/>
            <a:ext cx="139739" cy="156105"/>
          </a:xfrm>
          <a:prstGeom prst="rect">
            <a:avLst/>
          </a:prstGeom>
        </p:spPr>
      </p:pic>
      <p:pic>
        <p:nvPicPr>
          <p:cNvPr id="58" name="Picture 57" descr="A picture containing candle&#10;&#10;Description automatically generated">
            <a:extLst>
              <a:ext uri="{FF2B5EF4-FFF2-40B4-BE49-F238E27FC236}">
                <a16:creationId xmlns:a16="http://schemas.microsoft.com/office/drawing/2014/main" id="{2C812C8E-2EDA-49F8-A5BF-E04075AB3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200758" y="2431376"/>
            <a:ext cx="139739" cy="156105"/>
          </a:xfrm>
          <a:prstGeom prst="rect">
            <a:avLst/>
          </a:prstGeom>
        </p:spPr>
      </p:pic>
      <p:pic>
        <p:nvPicPr>
          <p:cNvPr id="60" name="Picture 59" descr="A picture containing candle&#10;&#10;Description automatically generated">
            <a:extLst>
              <a:ext uri="{FF2B5EF4-FFF2-40B4-BE49-F238E27FC236}">
                <a16:creationId xmlns:a16="http://schemas.microsoft.com/office/drawing/2014/main" id="{49BD05F2-A104-4815-8316-760F9A48B7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84793" y="2431376"/>
            <a:ext cx="139739" cy="156105"/>
          </a:xfrm>
          <a:prstGeom prst="rect">
            <a:avLst/>
          </a:prstGeom>
        </p:spPr>
      </p:pic>
      <p:pic>
        <p:nvPicPr>
          <p:cNvPr id="62" name="Picture 61" descr="A picture containing candle&#10;&#10;Description automatically generated">
            <a:extLst>
              <a:ext uri="{FF2B5EF4-FFF2-40B4-BE49-F238E27FC236}">
                <a16:creationId xmlns:a16="http://schemas.microsoft.com/office/drawing/2014/main" id="{52270EF6-3082-413F-95B6-FD7CE80C9B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763100" y="2324901"/>
            <a:ext cx="139739" cy="156105"/>
          </a:xfrm>
          <a:prstGeom prst="rect">
            <a:avLst/>
          </a:prstGeom>
        </p:spPr>
      </p:pic>
      <p:pic>
        <p:nvPicPr>
          <p:cNvPr id="84" name="Picture 83" descr="A picture containing candle&#10;&#10;Description automatically generated">
            <a:extLst>
              <a:ext uri="{FF2B5EF4-FFF2-40B4-BE49-F238E27FC236}">
                <a16:creationId xmlns:a16="http://schemas.microsoft.com/office/drawing/2014/main" id="{F94773CC-09DB-4458-8228-FC66355CD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692037" y="2653993"/>
            <a:ext cx="139739" cy="156105"/>
          </a:xfrm>
          <a:prstGeom prst="rect">
            <a:avLst/>
          </a:prstGeom>
        </p:spPr>
      </p:pic>
      <p:pic>
        <p:nvPicPr>
          <p:cNvPr id="86" name="Picture 85" descr="A picture containing candle&#10;&#10;Description automatically generated">
            <a:extLst>
              <a:ext uri="{FF2B5EF4-FFF2-40B4-BE49-F238E27FC236}">
                <a16:creationId xmlns:a16="http://schemas.microsoft.com/office/drawing/2014/main" id="{86F9D41D-1A31-436A-A5DE-1193A8D21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31776" y="2347144"/>
            <a:ext cx="139739" cy="156105"/>
          </a:xfrm>
          <a:prstGeom prst="rect">
            <a:avLst/>
          </a:prstGeom>
        </p:spPr>
      </p:pic>
      <p:pic>
        <p:nvPicPr>
          <p:cNvPr id="88" name="Picture 87" descr="A picture containing candle&#10;&#10;Description automatically generated">
            <a:extLst>
              <a:ext uri="{FF2B5EF4-FFF2-40B4-BE49-F238E27FC236}">
                <a16:creationId xmlns:a16="http://schemas.microsoft.com/office/drawing/2014/main" id="{03951F8B-58F7-40EE-8627-8C2DC8DD4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435103" y="2653993"/>
            <a:ext cx="139739" cy="156105"/>
          </a:xfrm>
          <a:prstGeom prst="rect">
            <a:avLst/>
          </a:prstGeom>
        </p:spPr>
      </p:pic>
      <p:pic>
        <p:nvPicPr>
          <p:cNvPr id="90" name="Picture 89" descr="A picture containing candle&#10;&#10;Description automatically generated">
            <a:extLst>
              <a:ext uri="{FF2B5EF4-FFF2-40B4-BE49-F238E27FC236}">
                <a16:creationId xmlns:a16="http://schemas.microsoft.com/office/drawing/2014/main" id="{A4893A52-A9C5-4076-8BF3-F5B4296F5A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986034" y="2168796"/>
            <a:ext cx="139739" cy="156105"/>
          </a:xfrm>
          <a:prstGeom prst="rect">
            <a:avLst/>
          </a:prstGeom>
        </p:spPr>
      </p:pic>
      <p:pic>
        <p:nvPicPr>
          <p:cNvPr id="92" name="Picture 91" descr="A picture containing candle&#10;&#10;Description automatically generated">
            <a:extLst>
              <a:ext uri="{FF2B5EF4-FFF2-40B4-BE49-F238E27FC236}">
                <a16:creationId xmlns:a16="http://schemas.microsoft.com/office/drawing/2014/main" id="{C9E88065-A268-4763-A836-0636BF984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211074" y="2557339"/>
            <a:ext cx="139739" cy="156105"/>
          </a:xfrm>
          <a:prstGeom prst="rect">
            <a:avLst/>
          </a:prstGeom>
        </p:spPr>
      </p:pic>
      <p:pic>
        <p:nvPicPr>
          <p:cNvPr id="94" name="Picture 93" descr="A picture containing candle&#10;&#10;Description automatically generated">
            <a:extLst>
              <a:ext uri="{FF2B5EF4-FFF2-40B4-BE49-F238E27FC236}">
                <a16:creationId xmlns:a16="http://schemas.microsoft.com/office/drawing/2014/main" id="{B06B330B-C8F7-4028-A6E6-D3F9FF728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055912" y="2318722"/>
            <a:ext cx="139739" cy="156105"/>
          </a:xfrm>
          <a:prstGeom prst="rect">
            <a:avLst/>
          </a:prstGeom>
        </p:spPr>
      </p:pic>
      <p:pic>
        <p:nvPicPr>
          <p:cNvPr id="96" name="Picture 95" descr="A picture containing candle&#10;&#10;Description automatically generated">
            <a:extLst>
              <a:ext uri="{FF2B5EF4-FFF2-40B4-BE49-F238E27FC236}">
                <a16:creationId xmlns:a16="http://schemas.microsoft.com/office/drawing/2014/main" id="{80B0A80B-B8B2-4BB7-9E89-A249916723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669638" y="2503249"/>
            <a:ext cx="139739" cy="156105"/>
          </a:xfrm>
          <a:prstGeom prst="rect">
            <a:avLst/>
          </a:prstGeom>
        </p:spPr>
      </p:pic>
      <p:pic>
        <p:nvPicPr>
          <p:cNvPr id="98" name="Picture 97" descr="A picture containing candle&#10;&#10;Description automatically generated">
            <a:extLst>
              <a:ext uri="{FF2B5EF4-FFF2-40B4-BE49-F238E27FC236}">
                <a16:creationId xmlns:a16="http://schemas.microsoft.com/office/drawing/2014/main" id="{822CBA35-1064-4175-B4BD-27AF978EE9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53673" y="2503249"/>
            <a:ext cx="139739" cy="156105"/>
          </a:xfrm>
          <a:prstGeom prst="rect">
            <a:avLst/>
          </a:prstGeom>
        </p:spPr>
      </p:pic>
      <p:pic>
        <p:nvPicPr>
          <p:cNvPr id="100" name="Picture 99" descr="A picture containing candle&#10;&#10;Description automatically generated">
            <a:extLst>
              <a:ext uri="{FF2B5EF4-FFF2-40B4-BE49-F238E27FC236}">
                <a16:creationId xmlns:a16="http://schemas.microsoft.com/office/drawing/2014/main" id="{D0E00A19-1AA8-4042-BFE0-BDD6E83F1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231980" y="2396774"/>
            <a:ext cx="139739" cy="156105"/>
          </a:xfrm>
          <a:prstGeom prst="rect">
            <a:avLst/>
          </a:prstGeom>
        </p:spPr>
      </p:pic>
      <p:pic>
        <p:nvPicPr>
          <p:cNvPr id="102" name="Picture 101" descr="A picture containing candle&#10;&#10;Description automatically generated">
            <a:extLst>
              <a:ext uri="{FF2B5EF4-FFF2-40B4-BE49-F238E27FC236}">
                <a16:creationId xmlns:a16="http://schemas.microsoft.com/office/drawing/2014/main" id="{A37CE2BD-3424-4212-A88E-4D3D37A66E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19047" y="4860500"/>
            <a:ext cx="139739" cy="156105"/>
          </a:xfrm>
          <a:prstGeom prst="rect">
            <a:avLst/>
          </a:prstGeom>
        </p:spPr>
      </p:pic>
      <p:pic>
        <p:nvPicPr>
          <p:cNvPr id="108" name="Picture 107" descr="A picture containing candle&#10;&#10;Description automatically generated">
            <a:extLst>
              <a:ext uri="{FF2B5EF4-FFF2-40B4-BE49-F238E27FC236}">
                <a16:creationId xmlns:a16="http://schemas.microsoft.com/office/drawing/2014/main" id="{72AA246E-0CD1-4602-8243-99EA42D81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38222" y="4959280"/>
            <a:ext cx="139739" cy="156105"/>
          </a:xfrm>
          <a:prstGeom prst="rect">
            <a:avLst/>
          </a:prstGeom>
        </p:spPr>
      </p:pic>
      <p:pic>
        <p:nvPicPr>
          <p:cNvPr id="114" name="Picture 113" descr="A picture containing candle&#10;&#10;Description automatically generated">
            <a:extLst>
              <a:ext uri="{FF2B5EF4-FFF2-40B4-BE49-F238E27FC236}">
                <a16:creationId xmlns:a16="http://schemas.microsoft.com/office/drawing/2014/main" id="{1445EA62-5467-4BEE-8433-105AA36097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696648" y="4709756"/>
            <a:ext cx="139739" cy="156105"/>
          </a:xfrm>
          <a:prstGeom prst="rect">
            <a:avLst/>
          </a:prstGeom>
        </p:spPr>
      </p:pic>
      <p:pic>
        <p:nvPicPr>
          <p:cNvPr id="1024" name="Picture 1023" descr="A picture containing candle&#10;&#10;Description automatically generated">
            <a:extLst>
              <a:ext uri="{FF2B5EF4-FFF2-40B4-BE49-F238E27FC236}">
                <a16:creationId xmlns:a16="http://schemas.microsoft.com/office/drawing/2014/main" id="{B1665A5E-B247-4AB5-9A9F-95775A1A81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719795" y="4763846"/>
            <a:ext cx="139739" cy="156105"/>
          </a:xfrm>
          <a:prstGeom prst="rect">
            <a:avLst/>
          </a:prstGeom>
        </p:spPr>
      </p:pic>
      <p:pic>
        <p:nvPicPr>
          <p:cNvPr id="1025" name="Picture 1024" descr="A picture containing candle&#10;&#10;Description automatically generated">
            <a:extLst>
              <a:ext uri="{FF2B5EF4-FFF2-40B4-BE49-F238E27FC236}">
                <a16:creationId xmlns:a16="http://schemas.microsoft.com/office/drawing/2014/main" id="{835BEF19-6491-4456-8ED4-7BFFDE5818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64633" y="4525229"/>
            <a:ext cx="139739" cy="156105"/>
          </a:xfrm>
          <a:prstGeom prst="rect">
            <a:avLst/>
          </a:prstGeom>
        </p:spPr>
      </p:pic>
      <p:pic>
        <p:nvPicPr>
          <p:cNvPr id="1040" name="Picture 1039" descr="A picture containing candle&#10;&#10;Description automatically generated">
            <a:extLst>
              <a:ext uri="{FF2B5EF4-FFF2-40B4-BE49-F238E27FC236}">
                <a16:creationId xmlns:a16="http://schemas.microsoft.com/office/drawing/2014/main" id="{5AB5B38F-BCB9-48BD-895B-D3FF296A7B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05414" y="4577606"/>
            <a:ext cx="139739" cy="156105"/>
          </a:xfrm>
          <a:prstGeom prst="rect">
            <a:avLst/>
          </a:prstGeom>
        </p:spPr>
      </p:pic>
      <p:pic>
        <p:nvPicPr>
          <p:cNvPr id="1041" name="Picture 1040" descr="A picture containing candle&#10;&#10;Description automatically generated">
            <a:extLst>
              <a:ext uri="{FF2B5EF4-FFF2-40B4-BE49-F238E27FC236}">
                <a16:creationId xmlns:a16="http://schemas.microsoft.com/office/drawing/2014/main" id="{F853CDC7-279C-4B57-B106-58E07C7A5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007151" y="4709749"/>
            <a:ext cx="139739" cy="156105"/>
          </a:xfrm>
          <a:prstGeom prst="rect">
            <a:avLst/>
          </a:prstGeom>
        </p:spPr>
      </p:pic>
      <p:pic>
        <p:nvPicPr>
          <p:cNvPr id="1047" name="Picture 1046" descr="A picture containing candle&#10;&#10;Description automatically generated">
            <a:extLst>
              <a:ext uri="{FF2B5EF4-FFF2-40B4-BE49-F238E27FC236}">
                <a16:creationId xmlns:a16="http://schemas.microsoft.com/office/drawing/2014/main" id="{15E52FE8-EBC2-422F-95EE-930729F57F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205618" y="4627236"/>
            <a:ext cx="139739" cy="156105"/>
          </a:xfrm>
          <a:prstGeom prst="rect">
            <a:avLst/>
          </a:prstGeom>
        </p:spPr>
      </p:pic>
      <p:pic>
        <p:nvPicPr>
          <p:cNvPr id="1048" name="Picture 1047" descr="A picture containing plant&#10;&#10;Description automatically generated">
            <a:extLst>
              <a:ext uri="{FF2B5EF4-FFF2-40B4-BE49-F238E27FC236}">
                <a16:creationId xmlns:a16="http://schemas.microsoft.com/office/drawing/2014/main" id="{93785B62-BFCA-4639-9DE2-283078710B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0408" y="3129814"/>
            <a:ext cx="1177814" cy="1497422"/>
          </a:xfrm>
          <a:prstGeom prst="rect">
            <a:avLst/>
          </a:prstGeom>
        </p:spPr>
      </p:pic>
      <p:pic>
        <p:nvPicPr>
          <p:cNvPr id="1049" name="Picture 1048" descr="A picture containing candle&#10;&#10;Description automatically generated">
            <a:extLst>
              <a:ext uri="{FF2B5EF4-FFF2-40B4-BE49-F238E27FC236}">
                <a16:creationId xmlns:a16="http://schemas.microsoft.com/office/drawing/2014/main" id="{73FE12AA-1860-4918-9E1B-3B2E65C61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06654" y="3420223"/>
            <a:ext cx="139739" cy="156105"/>
          </a:xfrm>
          <a:prstGeom prst="rect">
            <a:avLst/>
          </a:prstGeom>
        </p:spPr>
      </p:pic>
      <p:pic>
        <p:nvPicPr>
          <p:cNvPr id="1050" name="Picture 1049" descr="A picture containing candle&#10;&#10;Description automatically generated">
            <a:extLst>
              <a:ext uri="{FF2B5EF4-FFF2-40B4-BE49-F238E27FC236}">
                <a16:creationId xmlns:a16="http://schemas.microsoft.com/office/drawing/2014/main" id="{DEDF97E6-2B11-44A2-88A6-F1302900D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08391" y="3552366"/>
            <a:ext cx="139739" cy="156105"/>
          </a:xfrm>
          <a:prstGeom prst="rect">
            <a:avLst/>
          </a:prstGeom>
        </p:spPr>
      </p:pic>
      <p:pic>
        <p:nvPicPr>
          <p:cNvPr id="1051" name="Picture 1050" descr="A picture containing candle&#10;&#10;Description automatically generated">
            <a:extLst>
              <a:ext uri="{FF2B5EF4-FFF2-40B4-BE49-F238E27FC236}">
                <a16:creationId xmlns:a16="http://schemas.microsoft.com/office/drawing/2014/main" id="{C27A945A-05F2-4E3C-A17A-C2B761B7F3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506858" y="3469853"/>
            <a:ext cx="139739" cy="156105"/>
          </a:xfrm>
          <a:prstGeom prst="rect">
            <a:avLst/>
          </a:prstGeom>
        </p:spPr>
      </p:pic>
      <p:pic>
        <p:nvPicPr>
          <p:cNvPr id="1052" name="Picture 1051" descr="A picture containing candle&#10;&#10;Description automatically generated">
            <a:extLst>
              <a:ext uri="{FF2B5EF4-FFF2-40B4-BE49-F238E27FC236}">
                <a16:creationId xmlns:a16="http://schemas.microsoft.com/office/drawing/2014/main" id="{74190D5C-25F4-4E24-8759-0D9F09EECF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36988" y="3305634"/>
            <a:ext cx="139739" cy="156105"/>
          </a:xfrm>
          <a:prstGeom prst="rect">
            <a:avLst/>
          </a:prstGeom>
        </p:spPr>
      </p:pic>
      <p:pic>
        <p:nvPicPr>
          <p:cNvPr id="1053" name="Picture 1052" descr="A picture containing candle&#10;&#10;Description automatically generated">
            <a:extLst>
              <a:ext uri="{FF2B5EF4-FFF2-40B4-BE49-F238E27FC236}">
                <a16:creationId xmlns:a16="http://schemas.microsoft.com/office/drawing/2014/main" id="{C7A25C14-8EEE-4ED3-B200-E624865AF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36784" y="3722420"/>
            <a:ext cx="139739" cy="156105"/>
          </a:xfrm>
          <a:prstGeom prst="rect">
            <a:avLst/>
          </a:prstGeom>
        </p:spPr>
      </p:pic>
      <p:pic>
        <p:nvPicPr>
          <p:cNvPr id="1054" name="Picture 1053" descr="A picture containing candle&#10;&#10;Description automatically generated">
            <a:extLst>
              <a:ext uri="{FF2B5EF4-FFF2-40B4-BE49-F238E27FC236}">
                <a16:creationId xmlns:a16="http://schemas.microsoft.com/office/drawing/2014/main" id="{167C686E-6B84-4048-AA64-50C76A32F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231980" y="2275271"/>
            <a:ext cx="139739" cy="156105"/>
          </a:xfrm>
          <a:prstGeom prst="rect">
            <a:avLst/>
          </a:prstGeom>
        </p:spPr>
      </p:pic>
      <p:pic>
        <p:nvPicPr>
          <p:cNvPr id="1055" name="Picture 1054" descr="A picture containing candle&#10;&#10;Description automatically generated">
            <a:extLst>
              <a:ext uri="{FF2B5EF4-FFF2-40B4-BE49-F238E27FC236}">
                <a16:creationId xmlns:a16="http://schemas.microsoft.com/office/drawing/2014/main" id="{4D1BEE53-CB0E-4305-A1E3-D4F86B15D4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54296" y="2768230"/>
            <a:ext cx="139739" cy="156105"/>
          </a:xfrm>
          <a:prstGeom prst="rect">
            <a:avLst/>
          </a:prstGeom>
        </p:spPr>
      </p:pic>
      <p:pic>
        <p:nvPicPr>
          <p:cNvPr id="1056" name="Picture 1055" descr="A picture containing candle&#10;&#10;Description automatically generated">
            <a:extLst>
              <a:ext uri="{FF2B5EF4-FFF2-40B4-BE49-F238E27FC236}">
                <a16:creationId xmlns:a16="http://schemas.microsoft.com/office/drawing/2014/main" id="{99C0FB77-4D35-45D1-9F81-535154796D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454568" y="2701396"/>
            <a:ext cx="139739" cy="156105"/>
          </a:xfrm>
          <a:prstGeom prst="rect">
            <a:avLst/>
          </a:prstGeom>
        </p:spPr>
      </p:pic>
      <p:pic>
        <p:nvPicPr>
          <p:cNvPr id="1057" name="Picture 1056" descr="A picture containing candle&#10;&#10;Description automatically generated">
            <a:extLst>
              <a:ext uri="{FF2B5EF4-FFF2-40B4-BE49-F238E27FC236}">
                <a16:creationId xmlns:a16="http://schemas.microsoft.com/office/drawing/2014/main" id="{0690F48D-E8A6-4315-8B9D-7CFDD67258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28568" y="2752773"/>
            <a:ext cx="139739" cy="156105"/>
          </a:xfrm>
          <a:prstGeom prst="rect">
            <a:avLst/>
          </a:prstGeom>
        </p:spPr>
      </p:pic>
      <p:pic>
        <p:nvPicPr>
          <p:cNvPr id="1058" name="Picture 1057" descr="A picture containing candle&#10;&#10;Description automatically generated">
            <a:extLst>
              <a:ext uri="{FF2B5EF4-FFF2-40B4-BE49-F238E27FC236}">
                <a16:creationId xmlns:a16="http://schemas.microsoft.com/office/drawing/2014/main" id="{7D58F8E7-C8F2-4CCD-B92D-7EC71ACB9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15726" y="2519433"/>
            <a:ext cx="139739" cy="156105"/>
          </a:xfrm>
          <a:prstGeom prst="rect">
            <a:avLst/>
          </a:prstGeom>
        </p:spPr>
      </p:pic>
      <p:sp>
        <p:nvSpPr>
          <p:cNvPr id="1059" name="Arrow: Right 1058">
            <a:extLst>
              <a:ext uri="{FF2B5EF4-FFF2-40B4-BE49-F238E27FC236}">
                <a16:creationId xmlns:a16="http://schemas.microsoft.com/office/drawing/2014/main" id="{005686DA-E8A1-4DBD-AEBA-F35BB1A9F2DA}"/>
              </a:ext>
            </a:extLst>
          </p:cNvPr>
          <p:cNvSpPr/>
          <p:nvPr/>
        </p:nvSpPr>
        <p:spPr>
          <a:xfrm>
            <a:off x="2833983" y="2701396"/>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0" name="Arrow: Right 1059">
            <a:extLst>
              <a:ext uri="{FF2B5EF4-FFF2-40B4-BE49-F238E27FC236}">
                <a16:creationId xmlns:a16="http://schemas.microsoft.com/office/drawing/2014/main" id="{250BEBE8-A385-4BAE-9790-4F06B092E4E5}"/>
              </a:ext>
            </a:extLst>
          </p:cNvPr>
          <p:cNvSpPr/>
          <p:nvPr/>
        </p:nvSpPr>
        <p:spPr>
          <a:xfrm>
            <a:off x="5328485" y="2701396"/>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1" name="Arrow: Right 1060">
            <a:extLst>
              <a:ext uri="{FF2B5EF4-FFF2-40B4-BE49-F238E27FC236}">
                <a16:creationId xmlns:a16="http://schemas.microsoft.com/office/drawing/2014/main" id="{E0AF4A70-FF19-4A4F-BA0A-DD6D3AD28607}"/>
              </a:ext>
            </a:extLst>
          </p:cNvPr>
          <p:cNvSpPr/>
          <p:nvPr/>
        </p:nvSpPr>
        <p:spPr>
          <a:xfrm>
            <a:off x="2830858" y="4911877"/>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2" name="Arrow: Right 1061">
            <a:extLst>
              <a:ext uri="{FF2B5EF4-FFF2-40B4-BE49-F238E27FC236}">
                <a16:creationId xmlns:a16="http://schemas.microsoft.com/office/drawing/2014/main" id="{4C27A1DC-ACCD-41BB-A024-241901C301B7}"/>
              </a:ext>
            </a:extLst>
          </p:cNvPr>
          <p:cNvSpPr/>
          <p:nvPr/>
        </p:nvSpPr>
        <p:spPr>
          <a:xfrm>
            <a:off x="5328485" y="4911877"/>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3" name="Arrow: Right 1062">
            <a:extLst>
              <a:ext uri="{FF2B5EF4-FFF2-40B4-BE49-F238E27FC236}">
                <a16:creationId xmlns:a16="http://schemas.microsoft.com/office/drawing/2014/main" id="{5A4A5B35-3159-4F27-9E2E-AA9237F79916}"/>
              </a:ext>
            </a:extLst>
          </p:cNvPr>
          <p:cNvSpPr/>
          <p:nvPr/>
        </p:nvSpPr>
        <p:spPr>
          <a:xfrm rot="2310697">
            <a:off x="7675940" y="3257515"/>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4" name="Arrow: Right 1063">
            <a:extLst>
              <a:ext uri="{FF2B5EF4-FFF2-40B4-BE49-F238E27FC236}">
                <a16:creationId xmlns:a16="http://schemas.microsoft.com/office/drawing/2014/main" id="{71369584-6B12-456C-BD4C-DB45EE7ED6C4}"/>
              </a:ext>
            </a:extLst>
          </p:cNvPr>
          <p:cNvSpPr/>
          <p:nvPr/>
        </p:nvSpPr>
        <p:spPr>
          <a:xfrm rot="19510689">
            <a:off x="7713182" y="4523347"/>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75" name="Picture 1074" descr="A picture containing candle&#10;&#10;Description automatically generated">
            <a:extLst>
              <a:ext uri="{FF2B5EF4-FFF2-40B4-BE49-F238E27FC236}">
                <a16:creationId xmlns:a16="http://schemas.microsoft.com/office/drawing/2014/main" id="{B02292EA-8792-4E0C-993B-53D56E551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138434" y="2321196"/>
            <a:ext cx="139739" cy="156105"/>
          </a:xfrm>
          <a:prstGeom prst="rect">
            <a:avLst/>
          </a:prstGeom>
        </p:spPr>
      </p:pic>
      <p:sp>
        <p:nvSpPr>
          <p:cNvPr id="3" name="TextBox 2">
            <a:extLst>
              <a:ext uri="{FF2B5EF4-FFF2-40B4-BE49-F238E27FC236}">
                <a16:creationId xmlns:a16="http://schemas.microsoft.com/office/drawing/2014/main" id="{EA08E2C9-49DD-47A1-A807-6134970990C6}"/>
              </a:ext>
            </a:extLst>
          </p:cNvPr>
          <p:cNvSpPr txBox="1"/>
          <p:nvPr/>
        </p:nvSpPr>
        <p:spPr>
          <a:xfrm>
            <a:off x="1333500" y="6398695"/>
            <a:ext cx="10350500" cy="369332"/>
          </a:xfrm>
          <a:prstGeom prst="rect">
            <a:avLst/>
          </a:prstGeom>
          <a:noFill/>
        </p:spPr>
        <p:txBody>
          <a:bodyPr wrap="square" rtlCol="0">
            <a:spAutoFit/>
          </a:bodyPr>
          <a:lstStyle/>
          <a:p>
            <a:r>
              <a:rPr lang="en-US" dirty="0"/>
              <a:t>Charnov 1976; Krebs, Ryan &amp; Charnov 1974; Hayden, Pearson &amp; Platt 2011;  Constantino &amp; </a:t>
            </a:r>
            <a:r>
              <a:rPr lang="en-US" dirty="0" err="1"/>
              <a:t>Daw</a:t>
            </a:r>
            <a:r>
              <a:rPr lang="en-US" dirty="0"/>
              <a:t> 2015</a:t>
            </a:r>
          </a:p>
        </p:txBody>
      </p:sp>
    </p:spTree>
    <p:extLst>
      <p:ext uri="{BB962C8B-B14F-4D97-AF65-F5344CB8AC3E}">
        <p14:creationId xmlns:p14="http://schemas.microsoft.com/office/powerpoint/2010/main" val="2043473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11E45E-DF02-4658-8467-34F11737DE41}"/>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CC3D2D-0FCE-42B2-9A3E-0882C7C434B9}"/>
              </a:ext>
            </a:extLst>
          </p:cNvPr>
          <p:cNvSpPr>
            <a:spLocks noGrp="1"/>
          </p:cNvSpPr>
          <p:nvPr>
            <p:ph type="title"/>
          </p:nvPr>
        </p:nvSpPr>
        <p:spPr/>
        <p:txBody>
          <a:bodyPr/>
          <a:lstStyle/>
          <a:p>
            <a:r>
              <a:rPr lang="en-US" dirty="0"/>
              <a:t>Probe trials reflect effect of environment</a:t>
            </a:r>
          </a:p>
        </p:txBody>
      </p:sp>
      <p:sp>
        <p:nvSpPr>
          <p:cNvPr id="4" name="Slide Number Placeholder 3">
            <a:extLst>
              <a:ext uri="{FF2B5EF4-FFF2-40B4-BE49-F238E27FC236}">
                <a16:creationId xmlns:a16="http://schemas.microsoft.com/office/drawing/2014/main" id="{BFAE396E-470A-4B46-B05B-36F8808D8C35}"/>
              </a:ext>
            </a:extLst>
          </p:cNvPr>
          <p:cNvSpPr>
            <a:spLocks noGrp="1"/>
          </p:cNvSpPr>
          <p:nvPr>
            <p:ph type="sldNum" sz="quarter" idx="12"/>
          </p:nvPr>
        </p:nvSpPr>
        <p:spPr/>
        <p:txBody>
          <a:bodyPr/>
          <a:lstStyle/>
          <a:p>
            <a:fld id="{13D62B89-4EDD-4BD0-96AE-17C8BA44C6D5}" type="slidenum">
              <a:rPr lang="en-US" smtClean="0"/>
              <a:t>60</a:t>
            </a:fld>
            <a:endParaRPr lang="en-US"/>
          </a:p>
        </p:txBody>
      </p:sp>
      <p:pic>
        <p:nvPicPr>
          <p:cNvPr id="12" name="Content Placeholder 11" descr="A picture containing chart&#10;&#10;Description automatically generated">
            <a:extLst>
              <a:ext uri="{FF2B5EF4-FFF2-40B4-BE49-F238E27FC236}">
                <a16:creationId xmlns:a16="http://schemas.microsoft.com/office/drawing/2014/main" id="{1B44C4C5-E58C-46C7-976E-7C728CB10A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8669" y="2337210"/>
            <a:ext cx="9074662" cy="2511668"/>
          </a:xfrm>
        </p:spPr>
      </p:pic>
      <p:sp>
        <p:nvSpPr>
          <p:cNvPr id="36" name="TextBox 35">
            <a:extLst>
              <a:ext uri="{FF2B5EF4-FFF2-40B4-BE49-F238E27FC236}">
                <a16:creationId xmlns:a16="http://schemas.microsoft.com/office/drawing/2014/main" id="{59B84F13-DAF4-4898-B391-9DCFCD79B5FE}"/>
              </a:ext>
            </a:extLst>
          </p:cNvPr>
          <p:cNvSpPr txBox="1"/>
          <p:nvPr/>
        </p:nvSpPr>
        <p:spPr>
          <a:xfrm>
            <a:off x="1558669" y="5037771"/>
            <a:ext cx="9074662" cy="954107"/>
          </a:xfrm>
          <a:prstGeom prst="rect">
            <a:avLst/>
          </a:prstGeom>
          <a:noFill/>
        </p:spPr>
        <p:txBody>
          <a:bodyPr wrap="square">
            <a:spAutoFit/>
          </a:bodyPr>
          <a:lstStyle/>
          <a:p>
            <a:r>
              <a:rPr lang="en-US" sz="2800" dirty="0">
                <a:solidFill>
                  <a:schemeClr val="bg1"/>
                </a:solidFill>
                <a:latin typeface="+mj-lt"/>
              </a:rPr>
              <a:t>Metrics of vigor are compared between probe trials that have equivalent mass (m=2kg)</a:t>
            </a:r>
          </a:p>
        </p:txBody>
      </p:sp>
    </p:spTree>
    <p:extLst>
      <p:ext uri="{BB962C8B-B14F-4D97-AF65-F5344CB8AC3E}">
        <p14:creationId xmlns:p14="http://schemas.microsoft.com/office/powerpoint/2010/main" val="4141628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11E45E-DF02-4658-8467-34F11737DE41}"/>
              </a:ext>
            </a:extLst>
          </p:cNvPr>
          <p:cNvSpPr/>
          <p:nvPr/>
        </p:nvSpPr>
        <p:spPr>
          <a:xfrm>
            <a:off x="7493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CC3D2D-0FCE-42B2-9A3E-0882C7C434B9}"/>
              </a:ext>
            </a:extLst>
          </p:cNvPr>
          <p:cNvSpPr>
            <a:spLocks noGrp="1"/>
          </p:cNvSpPr>
          <p:nvPr>
            <p:ph type="title"/>
          </p:nvPr>
        </p:nvSpPr>
        <p:spPr/>
        <p:txBody>
          <a:bodyPr/>
          <a:lstStyle/>
          <a:p>
            <a:r>
              <a:rPr lang="en-US" dirty="0"/>
              <a:t>Probe trials reflect effect of environment</a:t>
            </a:r>
          </a:p>
        </p:txBody>
      </p:sp>
      <p:sp>
        <p:nvSpPr>
          <p:cNvPr id="4" name="Slide Number Placeholder 3">
            <a:extLst>
              <a:ext uri="{FF2B5EF4-FFF2-40B4-BE49-F238E27FC236}">
                <a16:creationId xmlns:a16="http://schemas.microsoft.com/office/drawing/2014/main" id="{BFAE396E-470A-4B46-B05B-36F8808D8C35}"/>
              </a:ext>
            </a:extLst>
          </p:cNvPr>
          <p:cNvSpPr>
            <a:spLocks noGrp="1"/>
          </p:cNvSpPr>
          <p:nvPr>
            <p:ph type="sldNum" sz="quarter" idx="12"/>
          </p:nvPr>
        </p:nvSpPr>
        <p:spPr/>
        <p:txBody>
          <a:bodyPr/>
          <a:lstStyle/>
          <a:p>
            <a:fld id="{13D62B89-4EDD-4BD0-96AE-17C8BA44C6D5}" type="slidenum">
              <a:rPr lang="en-US" smtClean="0"/>
              <a:t>61</a:t>
            </a:fld>
            <a:endParaRPr lang="en-US"/>
          </a:p>
        </p:txBody>
      </p:sp>
      <p:pic>
        <p:nvPicPr>
          <p:cNvPr id="12" name="Content Placeholder 11" descr="A picture containing chart&#10;&#10;Description automatically generated">
            <a:extLst>
              <a:ext uri="{FF2B5EF4-FFF2-40B4-BE49-F238E27FC236}">
                <a16:creationId xmlns:a16="http://schemas.microsoft.com/office/drawing/2014/main" id="{1B44C4C5-E58C-46C7-976E-7C728CB10A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8669" y="2337210"/>
            <a:ext cx="9074662" cy="2511668"/>
          </a:xfrm>
        </p:spPr>
      </p:pic>
      <p:pic>
        <p:nvPicPr>
          <p:cNvPr id="14" name="Graphic 13" descr="Speedometer Low">
            <a:extLst>
              <a:ext uri="{FF2B5EF4-FFF2-40B4-BE49-F238E27FC236}">
                <a16:creationId xmlns:a16="http://schemas.microsoft.com/office/drawing/2014/main" id="{19F12E94-3FD7-46B3-8E98-E6B99C5488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8803" y="3223552"/>
            <a:ext cx="738981" cy="738981"/>
          </a:xfrm>
          <a:prstGeom prst="rect">
            <a:avLst/>
          </a:prstGeom>
        </p:spPr>
      </p:pic>
      <p:pic>
        <p:nvPicPr>
          <p:cNvPr id="24" name="Graphic 23" descr="Speedometer Low">
            <a:extLst>
              <a:ext uri="{FF2B5EF4-FFF2-40B4-BE49-F238E27FC236}">
                <a16:creationId xmlns:a16="http://schemas.microsoft.com/office/drawing/2014/main" id="{BEA87151-6655-44BF-A676-B8EB6B6216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04803" y="3223552"/>
            <a:ext cx="738981" cy="738981"/>
          </a:xfrm>
          <a:prstGeom prst="rect">
            <a:avLst/>
          </a:prstGeom>
        </p:spPr>
      </p:pic>
      <p:pic>
        <p:nvPicPr>
          <p:cNvPr id="28" name="Graphic 27" descr="Speedometer Low">
            <a:extLst>
              <a:ext uri="{FF2B5EF4-FFF2-40B4-BE49-F238E27FC236}">
                <a16:creationId xmlns:a16="http://schemas.microsoft.com/office/drawing/2014/main" id="{64757A76-323E-4FE3-A2D7-6DBC32E2A7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87481" y="3223552"/>
            <a:ext cx="738981" cy="738981"/>
          </a:xfrm>
          <a:prstGeom prst="rect">
            <a:avLst/>
          </a:prstGeom>
        </p:spPr>
      </p:pic>
      <p:pic>
        <p:nvPicPr>
          <p:cNvPr id="32" name="Graphic 31" descr="Speedometer Low">
            <a:extLst>
              <a:ext uri="{FF2B5EF4-FFF2-40B4-BE49-F238E27FC236}">
                <a16:creationId xmlns:a16="http://schemas.microsoft.com/office/drawing/2014/main" id="{99094692-9250-44DB-9986-BDEEC226E0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01305" y="3221167"/>
            <a:ext cx="738981" cy="738981"/>
          </a:xfrm>
          <a:prstGeom prst="rect">
            <a:avLst/>
          </a:prstGeom>
        </p:spPr>
      </p:pic>
      <p:sp>
        <p:nvSpPr>
          <p:cNvPr id="6" name="TextBox 5">
            <a:extLst>
              <a:ext uri="{FF2B5EF4-FFF2-40B4-BE49-F238E27FC236}">
                <a16:creationId xmlns:a16="http://schemas.microsoft.com/office/drawing/2014/main" id="{08264EB4-D1E8-41F9-89E5-07CE85217D2C}"/>
              </a:ext>
            </a:extLst>
          </p:cNvPr>
          <p:cNvSpPr txBox="1"/>
          <p:nvPr/>
        </p:nvSpPr>
        <p:spPr>
          <a:xfrm>
            <a:off x="1558669" y="5037771"/>
            <a:ext cx="9074662" cy="954107"/>
          </a:xfrm>
          <a:prstGeom prst="rect">
            <a:avLst/>
          </a:prstGeom>
          <a:noFill/>
        </p:spPr>
        <p:txBody>
          <a:bodyPr wrap="square">
            <a:spAutoFit/>
          </a:bodyPr>
          <a:lstStyle/>
          <a:p>
            <a:r>
              <a:rPr lang="en-US" sz="2800" dirty="0">
                <a:solidFill>
                  <a:schemeClr val="bg1"/>
                </a:solidFill>
                <a:latin typeface="+mj-lt"/>
              </a:rPr>
              <a:t>Peak velocity is compared between probe trials that have equivalent mass (m=2kg)</a:t>
            </a:r>
          </a:p>
        </p:txBody>
      </p:sp>
    </p:spTree>
    <p:extLst>
      <p:ext uri="{BB962C8B-B14F-4D97-AF65-F5344CB8AC3E}">
        <p14:creationId xmlns:p14="http://schemas.microsoft.com/office/powerpoint/2010/main" val="26243297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11E45E-DF02-4658-8467-34F11737DE41}"/>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CC3D2D-0FCE-42B2-9A3E-0882C7C434B9}"/>
              </a:ext>
            </a:extLst>
          </p:cNvPr>
          <p:cNvSpPr>
            <a:spLocks noGrp="1"/>
          </p:cNvSpPr>
          <p:nvPr>
            <p:ph type="title"/>
          </p:nvPr>
        </p:nvSpPr>
        <p:spPr/>
        <p:txBody>
          <a:bodyPr/>
          <a:lstStyle/>
          <a:p>
            <a:r>
              <a:rPr lang="en-US" dirty="0"/>
              <a:t>Probe trials reflect effect of environment</a:t>
            </a:r>
          </a:p>
        </p:txBody>
      </p:sp>
      <p:sp>
        <p:nvSpPr>
          <p:cNvPr id="4" name="Slide Number Placeholder 3">
            <a:extLst>
              <a:ext uri="{FF2B5EF4-FFF2-40B4-BE49-F238E27FC236}">
                <a16:creationId xmlns:a16="http://schemas.microsoft.com/office/drawing/2014/main" id="{BFAE396E-470A-4B46-B05B-36F8808D8C35}"/>
              </a:ext>
            </a:extLst>
          </p:cNvPr>
          <p:cNvSpPr>
            <a:spLocks noGrp="1"/>
          </p:cNvSpPr>
          <p:nvPr>
            <p:ph type="sldNum" sz="quarter" idx="12"/>
          </p:nvPr>
        </p:nvSpPr>
        <p:spPr/>
        <p:txBody>
          <a:bodyPr/>
          <a:lstStyle/>
          <a:p>
            <a:fld id="{13D62B89-4EDD-4BD0-96AE-17C8BA44C6D5}" type="slidenum">
              <a:rPr lang="en-US" smtClean="0"/>
              <a:t>62</a:t>
            </a:fld>
            <a:endParaRPr lang="en-US"/>
          </a:p>
        </p:txBody>
      </p:sp>
      <p:pic>
        <p:nvPicPr>
          <p:cNvPr id="12" name="Content Placeholder 11" descr="A picture containing chart&#10;&#10;Description automatically generated">
            <a:extLst>
              <a:ext uri="{FF2B5EF4-FFF2-40B4-BE49-F238E27FC236}">
                <a16:creationId xmlns:a16="http://schemas.microsoft.com/office/drawing/2014/main" id="{1B44C4C5-E58C-46C7-976E-7C728CB10A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8669" y="2337210"/>
            <a:ext cx="9074662" cy="2511668"/>
          </a:xfrm>
        </p:spPr>
      </p:pic>
      <p:pic>
        <p:nvPicPr>
          <p:cNvPr id="14" name="Graphic 13" descr="Speedometer Low">
            <a:extLst>
              <a:ext uri="{FF2B5EF4-FFF2-40B4-BE49-F238E27FC236}">
                <a16:creationId xmlns:a16="http://schemas.microsoft.com/office/drawing/2014/main" id="{19F12E94-3FD7-46B3-8E98-E6B99C5488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8803" y="3223552"/>
            <a:ext cx="738981" cy="738981"/>
          </a:xfrm>
          <a:prstGeom prst="rect">
            <a:avLst/>
          </a:prstGeom>
        </p:spPr>
      </p:pic>
      <p:pic>
        <p:nvPicPr>
          <p:cNvPr id="22" name="Graphic 21" descr="Alarm clock">
            <a:extLst>
              <a:ext uri="{FF2B5EF4-FFF2-40B4-BE49-F238E27FC236}">
                <a16:creationId xmlns:a16="http://schemas.microsoft.com/office/drawing/2014/main" id="{4744B8B6-D19A-49E3-8CEC-57A04DE48D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4092" y="3223552"/>
            <a:ext cx="738981" cy="738981"/>
          </a:xfrm>
          <a:prstGeom prst="rect">
            <a:avLst/>
          </a:prstGeom>
        </p:spPr>
      </p:pic>
      <p:pic>
        <p:nvPicPr>
          <p:cNvPr id="24" name="Graphic 23" descr="Speedometer Low">
            <a:extLst>
              <a:ext uri="{FF2B5EF4-FFF2-40B4-BE49-F238E27FC236}">
                <a16:creationId xmlns:a16="http://schemas.microsoft.com/office/drawing/2014/main" id="{BEA87151-6655-44BF-A676-B8EB6B6216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04803" y="3223552"/>
            <a:ext cx="738981" cy="738981"/>
          </a:xfrm>
          <a:prstGeom prst="rect">
            <a:avLst/>
          </a:prstGeom>
        </p:spPr>
      </p:pic>
      <p:pic>
        <p:nvPicPr>
          <p:cNvPr id="26" name="Graphic 25" descr="Alarm clock">
            <a:extLst>
              <a:ext uri="{FF2B5EF4-FFF2-40B4-BE49-F238E27FC236}">
                <a16:creationId xmlns:a16="http://schemas.microsoft.com/office/drawing/2014/main" id="{2A317859-8E76-4476-81B6-3F3B1BF8E6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89617" y="3223552"/>
            <a:ext cx="738981" cy="738981"/>
          </a:xfrm>
          <a:prstGeom prst="rect">
            <a:avLst/>
          </a:prstGeom>
        </p:spPr>
      </p:pic>
      <p:pic>
        <p:nvPicPr>
          <p:cNvPr id="28" name="Graphic 27" descr="Speedometer Low">
            <a:extLst>
              <a:ext uri="{FF2B5EF4-FFF2-40B4-BE49-F238E27FC236}">
                <a16:creationId xmlns:a16="http://schemas.microsoft.com/office/drawing/2014/main" id="{64757A76-323E-4FE3-A2D7-6DBC32E2A7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87481" y="3223552"/>
            <a:ext cx="738981" cy="738981"/>
          </a:xfrm>
          <a:prstGeom prst="rect">
            <a:avLst/>
          </a:prstGeom>
        </p:spPr>
      </p:pic>
      <p:pic>
        <p:nvPicPr>
          <p:cNvPr id="30" name="Graphic 29" descr="Alarm clock">
            <a:extLst>
              <a:ext uri="{FF2B5EF4-FFF2-40B4-BE49-F238E27FC236}">
                <a16:creationId xmlns:a16="http://schemas.microsoft.com/office/drawing/2014/main" id="{08E104D6-0C3C-4304-BF9D-08DECEBAAD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72295" y="3223552"/>
            <a:ext cx="738981" cy="738981"/>
          </a:xfrm>
          <a:prstGeom prst="rect">
            <a:avLst/>
          </a:prstGeom>
        </p:spPr>
      </p:pic>
      <p:pic>
        <p:nvPicPr>
          <p:cNvPr id="32" name="Graphic 31" descr="Speedometer Low">
            <a:extLst>
              <a:ext uri="{FF2B5EF4-FFF2-40B4-BE49-F238E27FC236}">
                <a16:creationId xmlns:a16="http://schemas.microsoft.com/office/drawing/2014/main" id="{99094692-9250-44DB-9986-BDEEC226E0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01305" y="3221167"/>
            <a:ext cx="738981" cy="738981"/>
          </a:xfrm>
          <a:prstGeom prst="rect">
            <a:avLst/>
          </a:prstGeom>
        </p:spPr>
      </p:pic>
      <p:pic>
        <p:nvPicPr>
          <p:cNvPr id="34" name="Graphic 33" descr="Alarm clock">
            <a:extLst>
              <a:ext uri="{FF2B5EF4-FFF2-40B4-BE49-F238E27FC236}">
                <a16:creationId xmlns:a16="http://schemas.microsoft.com/office/drawing/2014/main" id="{80F9F215-2E12-4FE3-A369-B807282A40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76594" y="3221167"/>
            <a:ext cx="738981" cy="738981"/>
          </a:xfrm>
          <a:prstGeom prst="rect">
            <a:avLst/>
          </a:prstGeom>
        </p:spPr>
      </p:pic>
      <p:sp>
        <p:nvSpPr>
          <p:cNvPr id="3" name="TextBox 2">
            <a:extLst>
              <a:ext uri="{FF2B5EF4-FFF2-40B4-BE49-F238E27FC236}">
                <a16:creationId xmlns:a16="http://schemas.microsoft.com/office/drawing/2014/main" id="{36EBBE72-DDF6-45DA-8EB9-E10F042084CC}"/>
              </a:ext>
            </a:extLst>
          </p:cNvPr>
          <p:cNvSpPr txBox="1"/>
          <p:nvPr/>
        </p:nvSpPr>
        <p:spPr>
          <a:xfrm>
            <a:off x="1558669" y="5037771"/>
            <a:ext cx="9074662" cy="954107"/>
          </a:xfrm>
          <a:prstGeom prst="rect">
            <a:avLst/>
          </a:prstGeom>
          <a:noFill/>
        </p:spPr>
        <p:txBody>
          <a:bodyPr wrap="square">
            <a:spAutoFit/>
          </a:bodyPr>
          <a:lstStyle/>
          <a:p>
            <a:r>
              <a:rPr lang="en-US" sz="2800" dirty="0">
                <a:solidFill>
                  <a:schemeClr val="bg1"/>
                </a:solidFill>
                <a:latin typeface="+mj-lt"/>
              </a:rPr>
              <a:t>Travel duration is compared between probe trials that have equivalent mass (m=2kg)</a:t>
            </a:r>
          </a:p>
        </p:txBody>
      </p:sp>
    </p:spTree>
    <p:extLst>
      <p:ext uri="{BB962C8B-B14F-4D97-AF65-F5344CB8AC3E}">
        <p14:creationId xmlns:p14="http://schemas.microsoft.com/office/powerpoint/2010/main" val="2821085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674CC-D75C-47B1-BEF3-47D6CF3819F1}"/>
              </a:ext>
            </a:extLst>
          </p:cNvPr>
          <p:cNvSpPr>
            <a:spLocks noGrp="1"/>
          </p:cNvSpPr>
          <p:nvPr>
            <p:ph type="title"/>
          </p:nvPr>
        </p:nvSpPr>
        <p:spPr/>
        <p:txBody>
          <a:bodyPr vert="horz" lIns="91440" tIns="45720" rIns="91440" bIns="45720" rtlCol="0" anchor="ctr">
            <a:noAutofit/>
          </a:bodyPr>
          <a:lstStyle/>
          <a:p>
            <a:pPr>
              <a:lnSpc>
                <a:spcPct val="90000"/>
              </a:lnSpc>
            </a:pPr>
            <a:r>
              <a:rPr lang="en-US" dirty="0"/>
              <a:t>Vigor increases after history of low effort</a:t>
            </a:r>
          </a:p>
        </p:txBody>
      </p:sp>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63</a:t>
            </a:fld>
            <a:endParaRPr lang="en-US">
              <a:solidFill>
                <a:schemeClr val="tx1">
                  <a:lumMod val="85000"/>
                  <a:lumOff val="15000"/>
                </a:schemeClr>
              </a:solidFill>
            </a:endParaRPr>
          </a:p>
        </p:txBody>
      </p:sp>
    </p:spTree>
    <p:extLst>
      <p:ext uri="{BB962C8B-B14F-4D97-AF65-F5344CB8AC3E}">
        <p14:creationId xmlns:p14="http://schemas.microsoft.com/office/powerpoint/2010/main" val="2100462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674CC-D75C-47B1-BEF3-47D6CF3819F1}"/>
              </a:ext>
            </a:extLst>
          </p:cNvPr>
          <p:cNvSpPr>
            <a:spLocks noGrp="1"/>
          </p:cNvSpPr>
          <p:nvPr>
            <p:ph type="title"/>
          </p:nvPr>
        </p:nvSpPr>
        <p:spPr/>
        <p:txBody>
          <a:bodyPr vert="horz" lIns="91440" tIns="45720" rIns="91440" bIns="45720" rtlCol="0" anchor="ctr">
            <a:noAutofit/>
          </a:bodyPr>
          <a:lstStyle/>
          <a:p>
            <a:pPr>
              <a:lnSpc>
                <a:spcPct val="90000"/>
              </a:lnSpc>
            </a:pPr>
            <a:r>
              <a:rPr lang="en-US" dirty="0"/>
              <a:t>Vigor increases after history of low effort</a:t>
            </a:r>
          </a:p>
        </p:txBody>
      </p:sp>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64</a:t>
            </a:fld>
            <a:endParaRPr lang="en-US">
              <a:solidFill>
                <a:schemeClr val="tx1">
                  <a:lumMod val="85000"/>
                  <a:lumOff val="15000"/>
                </a:schemeClr>
              </a:solidFill>
            </a:endParaRPr>
          </a:p>
        </p:txBody>
      </p:sp>
      <p:pic>
        <p:nvPicPr>
          <p:cNvPr id="3" name="Picture 2" descr="Text&#10;&#10;Description automatically generated">
            <a:extLst>
              <a:ext uri="{FF2B5EF4-FFF2-40B4-BE49-F238E27FC236}">
                <a16:creationId xmlns:a16="http://schemas.microsoft.com/office/drawing/2014/main" id="{1155E9AF-8981-42A0-9277-66ED2E3CB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2286991"/>
            <a:ext cx="4303785" cy="3078486"/>
          </a:xfrm>
          <a:prstGeom prst="rect">
            <a:avLst/>
          </a:prstGeom>
        </p:spPr>
      </p:pic>
    </p:spTree>
    <p:extLst>
      <p:ext uri="{BB962C8B-B14F-4D97-AF65-F5344CB8AC3E}">
        <p14:creationId xmlns:p14="http://schemas.microsoft.com/office/powerpoint/2010/main" val="3139562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674CC-D75C-47B1-BEF3-47D6CF3819F1}"/>
              </a:ext>
            </a:extLst>
          </p:cNvPr>
          <p:cNvSpPr>
            <a:spLocks noGrp="1"/>
          </p:cNvSpPr>
          <p:nvPr>
            <p:ph type="title"/>
          </p:nvPr>
        </p:nvSpPr>
        <p:spPr/>
        <p:txBody>
          <a:bodyPr vert="horz" lIns="91440" tIns="45720" rIns="91440" bIns="45720" rtlCol="0" anchor="ctr">
            <a:noAutofit/>
          </a:bodyPr>
          <a:lstStyle/>
          <a:p>
            <a:pPr>
              <a:lnSpc>
                <a:spcPct val="90000"/>
              </a:lnSpc>
            </a:pPr>
            <a:r>
              <a:rPr lang="en-US" dirty="0"/>
              <a:t>Vigor increases after history of low effort</a:t>
            </a:r>
          </a:p>
        </p:txBody>
      </p:sp>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65</a:t>
            </a:fld>
            <a:endParaRPr lang="en-US">
              <a:solidFill>
                <a:schemeClr val="tx1">
                  <a:lumMod val="85000"/>
                  <a:lumOff val="15000"/>
                </a:schemeClr>
              </a:solidFill>
            </a:endParaRPr>
          </a:p>
        </p:txBody>
      </p:sp>
      <p:pic>
        <p:nvPicPr>
          <p:cNvPr id="3" name="Picture 2" descr="Chart&#10;&#10;Description automatically generated">
            <a:extLst>
              <a:ext uri="{FF2B5EF4-FFF2-40B4-BE49-F238E27FC236}">
                <a16:creationId xmlns:a16="http://schemas.microsoft.com/office/drawing/2014/main" id="{1EA36AD5-A554-4B8C-95AE-BBE4872DF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2286991"/>
            <a:ext cx="4303785" cy="3078486"/>
          </a:xfrm>
          <a:prstGeom prst="rect">
            <a:avLst/>
          </a:prstGeom>
        </p:spPr>
      </p:pic>
      <p:pic>
        <p:nvPicPr>
          <p:cNvPr id="8" name="Picture 7" descr="Text&#10;&#10;Description automatically generated">
            <a:extLst>
              <a:ext uri="{FF2B5EF4-FFF2-40B4-BE49-F238E27FC236}">
                <a16:creationId xmlns:a16="http://schemas.microsoft.com/office/drawing/2014/main" id="{DD62F2BF-855C-47E8-A791-9A456DF68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330" y="2039845"/>
            <a:ext cx="868288" cy="440782"/>
          </a:xfrm>
          <a:prstGeom prst="rect">
            <a:avLst/>
          </a:prstGeom>
        </p:spPr>
      </p:pic>
    </p:spTree>
    <p:extLst>
      <p:ext uri="{BB962C8B-B14F-4D97-AF65-F5344CB8AC3E}">
        <p14:creationId xmlns:p14="http://schemas.microsoft.com/office/powerpoint/2010/main" val="4194725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674CC-D75C-47B1-BEF3-47D6CF3819F1}"/>
              </a:ext>
            </a:extLst>
          </p:cNvPr>
          <p:cNvSpPr>
            <a:spLocks noGrp="1"/>
          </p:cNvSpPr>
          <p:nvPr>
            <p:ph type="title"/>
          </p:nvPr>
        </p:nvSpPr>
        <p:spPr/>
        <p:txBody>
          <a:bodyPr vert="horz" lIns="91440" tIns="45720" rIns="91440" bIns="45720" rtlCol="0" anchor="ctr">
            <a:noAutofit/>
          </a:bodyPr>
          <a:lstStyle/>
          <a:p>
            <a:pPr>
              <a:lnSpc>
                <a:spcPct val="90000"/>
              </a:lnSpc>
            </a:pPr>
            <a:r>
              <a:rPr lang="en-US" dirty="0"/>
              <a:t>Vigor increases after history of low effort</a:t>
            </a:r>
          </a:p>
        </p:txBody>
      </p:sp>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66</a:t>
            </a:fld>
            <a:endParaRPr lang="en-US">
              <a:solidFill>
                <a:schemeClr val="tx1">
                  <a:lumMod val="85000"/>
                  <a:lumOff val="15000"/>
                </a:schemeClr>
              </a:solidFill>
            </a:endParaRPr>
          </a:p>
        </p:txBody>
      </p:sp>
      <p:pic>
        <p:nvPicPr>
          <p:cNvPr id="3" name="Picture 2" descr="Histogram&#10;&#10;Description automatically generated">
            <a:extLst>
              <a:ext uri="{FF2B5EF4-FFF2-40B4-BE49-F238E27FC236}">
                <a16:creationId xmlns:a16="http://schemas.microsoft.com/office/drawing/2014/main" id="{A7399960-25A3-44E2-90F5-960F5CAFF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2286991"/>
            <a:ext cx="4303785" cy="3078486"/>
          </a:xfrm>
          <a:prstGeom prst="rect">
            <a:avLst/>
          </a:prstGeom>
        </p:spPr>
      </p:pic>
      <p:pic>
        <p:nvPicPr>
          <p:cNvPr id="7" name="Picture 6" descr="Text&#10;&#10;Description automatically generated">
            <a:extLst>
              <a:ext uri="{FF2B5EF4-FFF2-40B4-BE49-F238E27FC236}">
                <a16:creationId xmlns:a16="http://schemas.microsoft.com/office/drawing/2014/main" id="{87CFE649-0654-49D0-9C8B-7D5F883D3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330" y="2039845"/>
            <a:ext cx="868288" cy="440782"/>
          </a:xfrm>
          <a:prstGeom prst="rect">
            <a:avLst/>
          </a:prstGeom>
        </p:spPr>
      </p:pic>
      <p:pic>
        <p:nvPicPr>
          <p:cNvPr id="15" name="Picture 14" descr="A picture containing plate, driving, people, parked&#10;&#10;Description automatically generated">
            <a:extLst>
              <a:ext uri="{FF2B5EF4-FFF2-40B4-BE49-F238E27FC236}">
                <a16:creationId xmlns:a16="http://schemas.microsoft.com/office/drawing/2014/main" id="{0FD3DAB7-258C-4BC8-9DAB-DBF57055A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509" y="4144006"/>
            <a:ext cx="889530" cy="440782"/>
          </a:xfrm>
          <a:prstGeom prst="rect">
            <a:avLst/>
          </a:prstGeom>
        </p:spPr>
      </p:pic>
    </p:spTree>
    <p:extLst>
      <p:ext uri="{BB962C8B-B14F-4D97-AF65-F5344CB8AC3E}">
        <p14:creationId xmlns:p14="http://schemas.microsoft.com/office/powerpoint/2010/main" val="821201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674CC-D75C-47B1-BEF3-47D6CF3819F1}"/>
              </a:ext>
            </a:extLst>
          </p:cNvPr>
          <p:cNvSpPr>
            <a:spLocks noGrp="1"/>
          </p:cNvSpPr>
          <p:nvPr>
            <p:ph type="title"/>
          </p:nvPr>
        </p:nvSpPr>
        <p:spPr/>
        <p:txBody>
          <a:bodyPr vert="horz" lIns="91440" tIns="45720" rIns="91440" bIns="45720" rtlCol="0" anchor="ctr">
            <a:noAutofit/>
          </a:bodyPr>
          <a:lstStyle/>
          <a:p>
            <a:pPr>
              <a:lnSpc>
                <a:spcPct val="90000"/>
              </a:lnSpc>
            </a:pPr>
            <a:r>
              <a:rPr lang="en-US" dirty="0"/>
              <a:t>Vigor increases after history of low effort</a:t>
            </a:r>
          </a:p>
        </p:txBody>
      </p:sp>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67</a:t>
            </a:fld>
            <a:endParaRPr lang="en-US">
              <a:solidFill>
                <a:schemeClr val="tx1">
                  <a:lumMod val="85000"/>
                  <a:lumOff val="15000"/>
                </a:schemeClr>
              </a:solidFill>
            </a:endParaRPr>
          </a:p>
        </p:txBody>
      </p:sp>
      <p:pic>
        <p:nvPicPr>
          <p:cNvPr id="8" name="Picture 7">
            <a:extLst>
              <a:ext uri="{FF2B5EF4-FFF2-40B4-BE49-F238E27FC236}">
                <a16:creationId xmlns:a16="http://schemas.microsoft.com/office/drawing/2014/main" id="{76FFFB0F-66F7-4FC1-8BE9-B551D8369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2277773"/>
            <a:ext cx="4303785" cy="3090678"/>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3B44E184-8E7E-4948-8E37-CB15945C1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043" y="1526507"/>
            <a:ext cx="1987300" cy="1021082"/>
          </a:xfrm>
          <a:prstGeom prst="rect">
            <a:avLst/>
          </a:prstGeom>
        </p:spPr>
      </p:pic>
      <p:pic>
        <p:nvPicPr>
          <p:cNvPr id="20" name="Picture 19" descr="Text&#10;&#10;Description automatically generated">
            <a:extLst>
              <a:ext uri="{FF2B5EF4-FFF2-40B4-BE49-F238E27FC236}">
                <a16:creationId xmlns:a16="http://schemas.microsoft.com/office/drawing/2014/main" id="{D82EADE0-B18C-4850-8602-07920691B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330" y="2039845"/>
            <a:ext cx="868288" cy="440782"/>
          </a:xfrm>
          <a:prstGeom prst="rect">
            <a:avLst/>
          </a:prstGeom>
        </p:spPr>
      </p:pic>
      <p:pic>
        <p:nvPicPr>
          <p:cNvPr id="24" name="Picture 23" descr="A picture containing plate, driving, people, parked&#10;&#10;Description automatically generated">
            <a:extLst>
              <a:ext uri="{FF2B5EF4-FFF2-40B4-BE49-F238E27FC236}">
                <a16:creationId xmlns:a16="http://schemas.microsoft.com/office/drawing/2014/main" id="{A3DD99FD-D4EC-4013-B7E4-6B953CFE1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0509" y="4144006"/>
            <a:ext cx="889530" cy="440782"/>
          </a:xfrm>
          <a:prstGeom prst="rect">
            <a:avLst/>
          </a:prstGeom>
        </p:spPr>
      </p:pic>
    </p:spTree>
    <p:extLst>
      <p:ext uri="{BB962C8B-B14F-4D97-AF65-F5344CB8AC3E}">
        <p14:creationId xmlns:p14="http://schemas.microsoft.com/office/powerpoint/2010/main" val="1534378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histogram&#10;&#10;Description automatically generated">
            <a:extLst>
              <a:ext uri="{FF2B5EF4-FFF2-40B4-BE49-F238E27FC236}">
                <a16:creationId xmlns:a16="http://schemas.microsoft.com/office/drawing/2014/main" id="{78AF243D-506C-4C24-AAD4-835E9E5F1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2183285"/>
            <a:ext cx="7324359" cy="3185166"/>
          </a:xfrm>
          <a:prstGeom prst="rect">
            <a:avLst/>
          </a:prstGeom>
        </p:spPr>
      </p:pic>
      <p:sp>
        <p:nvSpPr>
          <p:cNvPr id="2" name="Title 1">
            <a:extLst>
              <a:ext uri="{FF2B5EF4-FFF2-40B4-BE49-F238E27FC236}">
                <a16:creationId xmlns:a16="http://schemas.microsoft.com/office/drawing/2014/main" id="{3D0674CC-D75C-47B1-BEF3-47D6CF3819F1}"/>
              </a:ext>
            </a:extLst>
          </p:cNvPr>
          <p:cNvSpPr>
            <a:spLocks noGrp="1"/>
          </p:cNvSpPr>
          <p:nvPr>
            <p:ph type="title"/>
          </p:nvPr>
        </p:nvSpPr>
        <p:spPr/>
        <p:txBody>
          <a:bodyPr vert="horz" lIns="91440" tIns="45720" rIns="91440" bIns="45720" rtlCol="0" anchor="ctr">
            <a:noAutofit/>
          </a:bodyPr>
          <a:lstStyle/>
          <a:p>
            <a:pPr>
              <a:lnSpc>
                <a:spcPct val="90000"/>
              </a:lnSpc>
            </a:pPr>
            <a:r>
              <a:rPr lang="en-US" dirty="0"/>
              <a:t>Vigor increases after history of low effort</a:t>
            </a:r>
          </a:p>
        </p:txBody>
      </p:sp>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68</a:t>
            </a:fld>
            <a:endParaRPr lang="en-US">
              <a:solidFill>
                <a:schemeClr val="tx1">
                  <a:lumMod val="85000"/>
                  <a:lumOff val="15000"/>
                </a:schemeClr>
              </a:solidFill>
            </a:endParaRPr>
          </a:p>
        </p:txBody>
      </p:sp>
      <p:pic>
        <p:nvPicPr>
          <p:cNvPr id="12" name="Picture 11" descr="Graphical user interface&#10;&#10;Description automatically generated">
            <a:extLst>
              <a:ext uri="{FF2B5EF4-FFF2-40B4-BE49-F238E27FC236}">
                <a16:creationId xmlns:a16="http://schemas.microsoft.com/office/drawing/2014/main" id="{DA4F7B20-777C-40AC-BCC6-5AC04FA74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043" y="1526507"/>
            <a:ext cx="1987300" cy="1021082"/>
          </a:xfrm>
          <a:prstGeom prst="rect">
            <a:avLst/>
          </a:prstGeom>
        </p:spPr>
      </p:pic>
      <p:pic>
        <p:nvPicPr>
          <p:cNvPr id="14" name="Picture 13" descr="Text&#10;&#10;Description automatically generated">
            <a:extLst>
              <a:ext uri="{FF2B5EF4-FFF2-40B4-BE49-F238E27FC236}">
                <a16:creationId xmlns:a16="http://schemas.microsoft.com/office/drawing/2014/main" id="{6FDBE4BE-9947-49E1-8DD6-C90A9F5C7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330" y="2039845"/>
            <a:ext cx="868288" cy="440782"/>
          </a:xfrm>
          <a:prstGeom prst="rect">
            <a:avLst/>
          </a:prstGeom>
        </p:spPr>
      </p:pic>
      <p:pic>
        <p:nvPicPr>
          <p:cNvPr id="16" name="Picture 15" descr="A picture containing plate, driving, people, parked&#10;&#10;Description automatically generated">
            <a:extLst>
              <a:ext uri="{FF2B5EF4-FFF2-40B4-BE49-F238E27FC236}">
                <a16:creationId xmlns:a16="http://schemas.microsoft.com/office/drawing/2014/main" id="{7CF42D1E-20EE-4C00-9A01-2A3E273D4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0509" y="4144006"/>
            <a:ext cx="889530" cy="440782"/>
          </a:xfrm>
          <a:prstGeom prst="rect">
            <a:avLst/>
          </a:prstGeom>
        </p:spPr>
      </p:pic>
    </p:spTree>
    <p:extLst>
      <p:ext uri="{BB962C8B-B14F-4D97-AF65-F5344CB8AC3E}">
        <p14:creationId xmlns:p14="http://schemas.microsoft.com/office/powerpoint/2010/main" val="918038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histogram&#10;&#10;Description automatically generated">
            <a:extLst>
              <a:ext uri="{FF2B5EF4-FFF2-40B4-BE49-F238E27FC236}">
                <a16:creationId xmlns:a16="http://schemas.microsoft.com/office/drawing/2014/main" id="{70076E27-5EF0-4D52-9136-69FE238E3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68" y="2155732"/>
            <a:ext cx="7334190" cy="3216911"/>
          </a:xfrm>
          <a:prstGeom prst="rect">
            <a:avLst/>
          </a:prstGeom>
        </p:spPr>
      </p:pic>
      <p:sp>
        <p:nvSpPr>
          <p:cNvPr id="2" name="Title 1">
            <a:extLst>
              <a:ext uri="{FF2B5EF4-FFF2-40B4-BE49-F238E27FC236}">
                <a16:creationId xmlns:a16="http://schemas.microsoft.com/office/drawing/2014/main" id="{3D0674CC-D75C-47B1-BEF3-47D6CF3819F1}"/>
              </a:ext>
            </a:extLst>
          </p:cNvPr>
          <p:cNvSpPr>
            <a:spLocks noGrp="1"/>
          </p:cNvSpPr>
          <p:nvPr>
            <p:ph type="title"/>
          </p:nvPr>
        </p:nvSpPr>
        <p:spPr/>
        <p:txBody>
          <a:bodyPr vert="horz" lIns="91440" tIns="45720" rIns="91440" bIns="45720" rtlCol="0" anchor="ctr">
            <a:noAutofit/>
          </a:bodyPr>
          <a:lstStyle/>
          <a:p>
            <a:pPr>
              <a:lnSpc>
                <a:spcPct val="90000"/>
              </a:lnSpc>
            </a:pPr>
            <a:r>
              <a:rPr lang="en-US" dirty="0"/>
              <a:t>Vigor increases after history of low effort</a:t>
            </a:r>
          </a:p>
        </p:txBody>
      </p:sp>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69</a:t>
            </a:fld>
            <a:endParaRPr lang="en-US">
              <a:solidFill>
                <a:schemeClr val="tx1">
                  <a:lumMod val="85000"/>
                  <a:lumOff val="15000"/>
                </a:schemeClr>
              </a:solidFill>
            </a:endParaRPr>
          </a:p>
        </p:txBody>
      </p:sp>
      <p:pic>
        <p:nvPicPr>
          <p:cNvPr id="18" name="Picture 17" descr="Graphical user interface&#10;&#10;Description automatically generated">
            <a:extLst>
              <a:ext uri="{FF2B5EF4-FFF2-40B4-BE49-F238E27FC236}">
                <a16:creationId xmlns:a16="http://schemas.microsoft.com/office/drawing/2014/main" id="{41513D4F-1B6A-46E8-A38E-381929084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043" y="1526507"/>
            <a:ext cx="1987300" cy="1021082"/>
          </a:xfrm>
          <a:prstGeom prst="rect">
            <a:avLst/>
          </a:prstGeom>
        </p:spPr>
      </p:pic>
      <p:pic>
        <p:nvPicPr>
          <p:cNvPr id="22" name="Picture 21" descr="Text&#10;&#10;Description automatically generated">
            <a:extLst>
              <a:ext uri="{FF2B5EF4-FFF2-40B4-BE49-F238E27FC236}">
                <a16:creationId xmlns:a16="http://schemas.microsoft.com/office/drawing/2014/main" id="{2904F333-9F08-44B3-9413-C9B070886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330" y="2039845"/>
            <a:ext cx="868288" cy="440782"/>
          </a:xfrm>
          <a:prstGeom prst="rect">
            <a:avLst/>
          </a:prstGeom>
        </p:spPr>
      </p:pic>
      <p:pic>
        <p:nvPicPr>
          <p:cNvPr id="24" name="Picture 23" descr="A picture containing plate, driving, people, parked&#10;&#10;Description automatically generated">
            <a:extLst>
              <a:ext uri="{FF2B5EF4-FFF2-40B4-BE49-F238E27FC236}">
                <a16:creationId xmlns:a16="http://schemas.microsoft.com/office/drawing/2014/main" id="{A5EEBF59-AD36-4280-B751-DC5D5E119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0509" y="4144006"/>
            <a:ext cx="889530" cy="440782"/>
          </a:xfrm>
          <a:prstGeom prst="rect">
            <a:avLst/>
          </a:prstGeom>
        </p:spPr>
      </p:pic>
    </p:spTree>
    <p:extLst>
      <p:ext uri="{BB962C8B-B14F-4D97-AF65-F5344CB8AC3E}">
        <p14:creationId xmlns:p14="http://schemas.microsoft.com/office/powerpoint/2010/main" val="4254761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3C77-0D0C-48CD-8BD8-45AD81644765}"/>
              </a:ext>
            </a:extLst>
          </p:cNvPr>
          <p:cNvSpPr>
            <a:spLocks noGrp="1"/>
          </p:cNvSpPr>
          <p:nvPr>
            <p:ph type="ctrTitle"/>
          </p:nvPr>
        </p:nvSpPr>
        <p:spPr/>
        <p:txBody>
          <a:bodyPr anchor="ctr">
            <a:normAutofit/>
          </a:bodyPr>
          <a:lstStyle/>
          <a:p>
            <a:r>
              <a:rPr lang="en-US" dirty="0">
                <a:solidFill>
                  <a:schemeClr val="accent1"/>
                </a:solidFill>
              </a:rPr>
              <a:t>Does the quality of the environment modulate vigor of movements?</a:t>
            </a:r>
          </a:p>
        </p:txBody>
      </p:sp>
      <p:sp>
        <p:nvSpPr>
          <p:cNvPr id="3" name="Content Placeholder 2">
            <a:extLst>
              <a:ext uri="{FF2B5EF4-FFF2-40B4-BE49-F238E27FC236}">
                <a16:creationId xmlns:a16="http://schemas.microsoft.com/office/drawing/2014/main" id="{34D65BA2-7901-45AE-917B-3114516CC5FC}"/>
              </a:ext>
            </a:extLst>
          </p:cNvPr>
          <p:cNvSpPr>
            <a:spLocks noGrp="1"/>
          </p:cNvSpPr>
          <p:nvPr>
            <p:ph type="subTitle" idx="1"/>
          </p:nvPr>
        </p:nvSpPr>
        <p:spPr/>
        <p:txBody>
          <a:bodyPr>
            <a:normAutofit fontScale="700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E5CB1DD8-94A1-4360-A409-53B20BF361CE}"/>
              </a:ext>
            </a:extLst>
          </p:cNvPr>
          <p:cNvSpPr>
            <a:spLocks noGrp="1"/>
          </p:cNvSpPr>
          <p:nvPr>
            <p:ph type="sldNum" sz="quarter" idx="12"/>
          </p:nvPr>
        </p:nvSpPr>
        <p:spPr/>
        <p:txBody>
          <a:bodyPr/>
          <a:lstStyle/>
          <a:p>
            <a:fld id="{13D62B89-4EDD-4BD0-96AE-17C8BA44C6D5}" type="slidenum">
              <a:rPr lang="en-US" smtClean="0"/>
              <a:t>7</a:t>
            </a:fld>
            <a:endParaRPr lang="en-US"/>
          </a:p>
        </p:txBody>
      </p:sp>
    </p:spTree>
    <p:extLst>
      <p:ext uri="{BB962C8B-B14F-4D97-AF65-F5344CB8AC3E}">
        <p14:creationId xmlns:p14="http://schemas.microsoft.com/office/powerpoint/2010/main" val="1953586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histogram&#10;&#10;Description automatically generated">
            <a:extLst>
              <a:ext uri="{FF2B5EF4-FFF2-40B4-BE49-F238E27FC236}">
                <a16:creationId xmlns:a16="http://schemas.microsoft.com/office/drawing/2014/main" id="{6189C7C3-48A8-4184-B37A-0E5E4E5AB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68" y="2155730"/>
            <a:ext cx="7334190" cy="3216911"/>
          </a:xfrm>
          <a:prstGeom prst="rect">
            <a:avLst/>
          </a:prstGeom>
        </p:spPr>
      </p:pic>
      <p:sp>
        <p:nvSpPr>
          <p:cNvPr id="2" name="Title 1">
            <a:extLst>
              <a:ext uri="{FF2B5EF4-FFF2-40B4-BE49-F238E27FC236}">
                <a16:creationId xmlns:a16="http://schemas.microsoft.com/office/drawing/2014/main" id="{3D0674CC-D75C-47B1-BEF3-47D6CF3819F1}"/>
              </a:ext>
            </a:extLst>
          </p:cNvPr>
          <p:cNvSpPr>
            <a:spLocks noGrp="1"/>
          </p:cNvSpPr>
          <p:nvPr>
            <p:ph type="title"/>
          </p:nvPr>
        </p:nvSpPr>
        <p:spPr/>
        <p:txBody>
          <a:bodyPr vert="horz" lIns="91440" tIns="45720" rIns="91440" bIns="45720" rtlCol="0" anchor="ctr">
            <a:noAutofit/>
          </a:bodyPr>
          <a:lstStyle/>
          <a:p>
            <a:pPr>
              <a:lnSpc>
                <a:spcPct val="90000"/>
              </a:lnSpc>
            </a:pPr>
            <a:r>
              <a:rPr lang="en-US" dirty="0"/>
              <a:t>Vigor increases after history of low effort</a:t>
            </a:r>
          </a:p>
        </p:txBody>
      </p:sp>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70</a:t>
            </a:fld>
            <a:endParaRPr lang="en-US">
              <a:solidFill>
                <a:schemeClr val="tx1">
                  <a:lumMod val="85000"/>
                  <a:lumOff val="15000"/>
                </a:schemeClr>
              </a:solidFill>
            </a:endParaRPr>
          </a:p>
        </p:txBody>
      </p:sp>
      <p:pic>
        <p:nvPicPr>
          <p:cNvPr id="15" name="Picture 14" descr="Graphical user interface&#10;&#10;Description automatically generated">
            <a:extLst>
              <a:ext uri="{FF2B5EF4-FFF2-40B4-BE49-F238E27FC236}">
                <a16:creationId xmlns:a16="http://schemas.microsoft.com/office/drawing/2014/main" id="{2C5D3C05-C766-47A6-BCAF-2A3E41FE8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043" y="1526507"/>
            <a:ext cx="1987300" cy="1021082"/>
          </a:xfrm>
          <a:prstGeom prst="rect">
            <a:avLst/>
          </a:prstGeom>
        </p:spPr>
      </p:pic>
      <p:pic>
        <p:nvPicPr>
          <p:cNvPr id="19" name="Picture 18">
            <a:extLst>
              <a:ext uri="{FF2B5EF4-FFF2-40B4-BE49-F238E27FC236}">
                <a16:creationId xmlns:a16="http://schemas.microsoft.com/office/drawing/2014/main" id="{F0233CDB-71DE-4B73-B367-CC441F850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832" y="1485359"/>
            <a:ext cx="1432563" cy="1103378"/>
          </a:xfrm>
          <a:prstGeom prst="rect">
            <a:avLst/>
          </a:prstGeom>
        </p:spPr>
      </p:pic>
      <p:pic>
        <p:nvPicPr>
          <p:cNvPr id="23" name="Picture 22" descr="Text&#10;&#10;Description automatically generated">
            <a:extLst>
              <a:ext uri="{FF2B5EF4-FFF2-40B4-BE49-F238E27FC236}">
                <a16:creationId xmlns:a16="http://schemas.microsoft.com/office/drawing/2014/main" id="{842197F8-CC4E-4E58-9AF8-57A3D3A052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1330" y="2039845"/>
            <a:ext cx="868288" cy="440782"/>
          </a:xfrm>
          <a:prstGeom prst="rect">
            <a:avLst/>
          </a:prstGeom>
        </p:spPr>
      </p:pic>
      <p:pic>
        <p:nvPicPr>
          <p:cNvPr id="25" name="Picture 24" descr="A picture containing plate, driving, people, parked&#10;&#10;Description automatically generated">
            <a:extLst>
              <a:ext uri="{FF2B5EF4-FFF2-40B4-BE49-F238E27FC236}">
                <a16:creationId xmlns:a16="http://schemas.microsoft.com/office/drawing/2014/main" id="{8D163F90-E3B7-4F24-8F42-F33293D41C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0509" y="4144006"/>
            <a:ext cx="889530" cy="440782"/>
          </a:xfrm>
          <a:prstGeom prst="rect">
            <a:avLst/>
          </a:prstGeom>
        </p:spPr>
      </p:pic>
    </p:spTree>
    <p:extLst>
      <p:ext uri="{BB962C8B-B14F-4D97-AF65-F5344CB8AC3E}">
        <p14:creationId xmlns:p14="http://schemas.microsoft.com/office/powerpoint/2010/main" val="15839754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0328392-2BAA-4D49-87D7-2AF881930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69" y="2139088"/>
            <a:ext cx="10525431" cy="3233901"/>
          </a:xfrm>
          <a:prstGeom prst="rect">
            <a:avLst/>
          </a:prstGeom>
        </p:spPr>
      </p:pic>
      <p:sp>
        <p:nvSpPr>
          <p:cNvPr id="2" name="Title 1">
            <a:extLst>
              <a:ext uri="{FF2B5EF4-FFF2-40B4-BE49-F238E27FC236}">
                <a16:creationId xmlns:a16="http://schemas.microsoft.com/office/drawing/2014/main" id="{3D0674CC-D75C-47B1-BEF3-47D6CF3819F1}"/>
              </a:ext>
            </a:extLst>
          </p:cNvPr>
          <p:cNvSpPr>
            <a:spLocks noGrp="1"/>
          </p:cNvSpPr>
          <p:nvPr>
            <p:ph type="title"/>
          </p:nvPr>
        </p:nvSpPr>
        <p:spPr/>
        <p:txBody>
          <a:bodyPr vert="horz" lIns="91440" tIns="45720" rIns="91440" bIns="45720" rtlCol="0" anchor="ctr">
            <a:noAutofit/>
          </a:bodyPr>
          <a:lstStyle/>
          <a:p>
            <a:pPr>
              <a:lnSpc>
                <a:spcPct val="90000"/>
              </a:lnSpc>
            </a:pPr>
            <a:r>
              <a:rPr lang="en-US" dirty="0"/>
              <a:t>Vigor increases after history of low effort</a:t>
            </a:r>
          </a:p>
        </p:txBody>
      </p:sp>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71</a:t>
            </a:fld>
            <a:endParaRPr lang="en-US">
              <a:solidFill>
                <a:schemeClr val="tx1">
                  <a:lumMod val="85000"/>
                  <a:lumOff val="15000"/>
                </a:schemeClr>
              </a:solidFill>
            </a:endParaRPr>
          </a:p>
        </p:txBody>
      </p:sp>
      <p:pic>
        <p:nvPicPr>
          <p:cNvPr id="21" name="Picture 20">
            <a:extLst>
              <a:ext uri="{FF2B5EF4-FFF2-40B4-BE49-F238E27FC236}">
                <a16:creationId xmlns:a16="http://schemas.microsoft.com/office/drawing/2014/main" id="{39A6CAAB-F8B5-44A6-9EF9-875C9126C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4832" y="1485359"/>
            <a:ext cx="1432563" cy="1103378"/>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3E8BC54B-4A6F-4B30-82ED-A894FE369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043" y="1526507"/>
            <a:ext cx="1987300" cy="1021082"/>
          </a:xfrm>
          <a:prstGeom prst="rect">
            <a:avLst/>
          </a:prstGeom>
        </p:spPr>
      </p:pic>
      <p:pic>
        <p:nvPicPr>
          <p:cNvPr id="29" name="Picture 28" descr="Text&#10;&#10;Description automatically generated">
            <a:extLst>
              <a:ext uri="{FF2B5EF4-FFF2-40B4-BE49-F238E27FC236}">
                <a16:creationId xmlns:a16="http://schemas.microsoft.com/office/drawing/2014/main" id="{829F9DAF-6DD7-4BFD-BF84-FCDE9F1AD0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1330" y="2039845"/>
            <a:ext cx="868288" cy="440782"/>
          </a:xfrm>
          <a:prstGeom prst="rect">
            <a:avLst/>
          </a:prstGeom>
        </p:spPr>
      </p:pic>
      <p:pic>
        <p:nvPicPr>
          <p:cNvPr id="31" name="Picture 30" descr="A picture containing plate, driving, people, parked&#10;&#10;Description automatically generated">
            <a:extLst>
              <a:ext uri="{FF2B5EF4-FFF2-40B4-BE49-F238E27FC236}">
                <a16:creationId xmlns:a16="http://schemas.microsoft.com/office/drawing/2014/main" id="{0DAF02DB-668B-4849-AD00-26D75D3FE8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0509" y="4144006"/>
            <a:ext cx="889530" cy="440782"/>
          </a:xfrm>
          <a:prstGeom prst="rect">
            <a:avLst/>
          </a:prstGeom>
        </p:spPr>
      </p:pic>
    </p:spTree>
    <p:extLst>
      <p:ext uri="{BB962C8B-B14F-4D97-AF65-F5344CB8AC3E}">
        <p14:creationId xmlns:p14="http://schemas.microsoft.com/office/powerpoint/2010/main" val="126296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72</a:t>
            </a:fld>
            <a:endParaRPr lang="en-US">
              <a:solidFill>
                <a:schemeClr val="tx1">
                  <a:lumMod val="85000"/>
                  <a:lumOff val="15000"/>
                </a:schemeClr>
              </a:solidFill>
            </a:endParaRPr>
          </a:p>
        </p:txBody>
      </p:sp>
      <p:sp>
        <p:nvSpPr>
          <p:cNvPr id="50" name="Title 1">
            <a:extLst>
              <a:ext uri="{FF2B5EF4-FFF2-40B4-BE49-F238E27FC236}">
                <a16:creationId xmlns:a16="http://schemas.microsoft.com/office/drawing/2014/main" id="{3E765F50-5B8D-48ED-8CAF-C300DBD26524}"/>
              </a:ext>
            </a:extLst>
          </p:cNvPr>
          <p:cNvSpPr>
            <a:spLocks noGrp="1"/>
          </p:cNvSpPr>
          <p:nvPr>
            <p:ph type="title"/>
          </p:nvPr>
        </p:nvSpPr>
        <p:spPr>
          <a:xfrm>
            <a:off x="609600" y="274639"/>
            <a:ext cx="10972800" cy="1143000"/>
          </a:xfrm>
        </p:spPr>
        <p:txBody>
          <a:bodyPr vert="horz" lIns="91440" tIns="45720" rIns="91440" bIns="45720" rtlCol="0" anchor="ctr">
            <a:noAutofit/>
          </a:bodyPr>
          <a:lstStyle/>
          <a:p>
            <a:pPr>
              <a:lnSpc>
                <a:spcPct val="90000"/>
              </a:lnSpc>
            </a:pPr>
            <a:r>
              <a:rPr lang="en-US" dirty="0"/>
              <a:t>Vigor increases after history of low effort</a:t>
            </a:r>
          </a:p>
        </p:txBody>
      </p:sp>
      <p:pic>
        <p:nvPicPr>
          <p:cNvPr id="6" name="Picture 5" descr="Icon&#10;&#10;Description automatically generated">
            <a:extLst>
              <a:ext uri="{FF2B5EF4-FFF2-40B4-BE49-F238E27FC236}">
                <a16:creationId xmlns:a16="http://schemas.microsoft.com/office/drawing/2014/main" id="{499CAEBB-0512-476A-A1EB-417E5B799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437" y="2227643"/>
            <a:ext cx="719329" cy="243840"/>
          </a:xfrm>
          <a:prstGeom prst="rect">
            <a:avLst/>
          </a:prstGeom>
        </p:spPr>
      </p:pic>
      <p:pic>
        <p:nvPicPr>
          <p:cNvPr id="7" name="Picture 6">
            <a:extLst>
              <a:ext uri="{FF2B5EF4-FFF2-40B4-BE49-F238E27FC236}">
                <a16:creationId xmlns:a16="http://schemas.microsoft.com/office/drawing/2014/main" id="{8F255DE3-A3D1-47FF-AFEF-9D084E108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437" y="4063211"/>
            <a:ext cx="874778" cy="246889"/>
          </a:xfrm>
          <a:prstGeom prst="rect">
            <a:avLst/>
          </a:prstGeom>
        </p:spPr>
      </p:pic>
      <p:pic>
        <p:nvPicPr>
          <p:cNvPr id="3" name="Picture 2">
            <a:extLst>
              <a:ext uri="{FF2B5EF4-FFF2-40B4-BE49-F238E27FC236}">
                <a16:creationId xmlns:a16="http://schemas.microsoft.com/office/drawing/2014/main" id="{B4E17415-7686-4C67-90CE-D26244A76F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168" y="2138361"/>
            <a:ext cx="10525434" cy="3233902"/>
          </a:xfrm>
          <a:prstGeom prst="rect">
            <a:avLst/>
          </a:prstGeom>
        </p:spPr>
      </p:pic>
      <p:pic>
        <p:nvPicPr>
          <p:cNvPr id="9" name="Picture 8">
            <a:extLst>
              <a:ext uri="{FF2B5EF4-FFF2-40B4-BE49-F238E27FC236}">
                <a16:creationId xmlns:a16="http://schemas.microsoft.com/office/drawing/2014/main" id="{6E64CC1B-460A-4B08-9657-277E13EAFF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7287" y="1485738"/>
            <a:ext cx="3252223" cy="1143002"/>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6FC08119-AF46-4905-A9DB-7F81CD955A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043" y="1526507"/>
            <a:ext cx="1987300" cy="1021082"/>
          </a:xfrm>
          <a:prstGeom prst="rect">
            <a:avLst/>
          </a:prstGeom>
        </p:spPr>
      </p:pic>
    </p:spTree>
    <p:extLst>
      <p:ext uri="{BB962C8B-B14F-4D97-AF65-F5344CB8AC3E}">
        <p14:creationId xmlns:p14="http://schemas.microsoft.com/office/powerpoint/2010/main" val="3867014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023D9B-9D41-46CC-AA3E-FD8FF034C63A}"/>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9D39FC5-F6BD-47FC-9096-CA6321CDA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68" y="2131543"/>
            <a:ext cx="10525434" cy="3233902"/>
          </a:xfrm>
          <a:prstGeom prst="rect">
            <a:avLst/>
          </a:prstGeom>
        </p:spPr>
      </p:pic>
      <p:sp>
        <p:nvSpPr>
          <p:cNvPr id="4" name="Slide Number Placeholder 3">
            <a:extLst>
              <a:ext uri="{FF2B5EF4-FFF2-40B4-BE49-F238E27FC236}">
                <a16:creationId xmlns:a16="http://schemas.microsoft.com/office/drawing/2014/main" id="{7358C026-9182-4892-B23C-B435A96084AC}"/>
              </a:ext>
            </a:extLst>
          </p:cNvPr>
          <p:cNvSpPr>
            <a:spLocks noGrp="1"/>
          </p:cNvSpPr>
          <p:nvPr>
            <p:ph type="sldNum" sz="quarter" idx="12"/>
          </p:nvPr>
        </p:nvSpPr>
        <p:spPr/>
        <p:txBody>
          <a:bodyPr vert="horz" lIns="91440" tIns="45720" rIns="91440" bIns="45720" rtlCol="0" anchor="ctr">
            <a:normAutofit fontScale="92500" lnSpcReduction="10000"/>
          </a:bodyPr>
          <a:lstStyle/>
          <a:p>
            <a:pPr defTabSz="457200">
              <a:spcAft>
                <a:spcPts val="600"/>
              </a:spcAft>
            </a:pPr>
            <a:fld id="{3A98EE3D-8CD1-4C3F-BD1C-C98C9596463C}" type="slidenum">
              <a:rPr lang="en-US">
                <a:solidFill>
                  <a:schemeClr val="tx1">
                    <a:lumMod val="85000"/>
                    <a:lumOff val="15000"/>
                  </a:schemeClr>
                </a:solidFill>
              </a:rPr>
              <a:pPr defTabSz="457200">
                <a:spcAft>
                  <a:spcPts val="600"/>
                </a:spcAft>
              </a:pPr>
              <a:t>73</a:t>
            </a:fld>
            <a:endParaRPr lang="en-US">
              <a:solidFill>
                <a:schemeClr val="tx1">
                  <a:lumMod val="85000"/>
                  <a:lumOff val="15000"/>
                </a:schemeClr>
              </a:solidFill>
            </a:endParaRPr>
          </a:p>
        </p:txBody>
      </p:sp>
      <p:sp>
        <p:nvSpPr>
          <p:cNvPr id="50" name="Title 1">
            <a:extLst>
              <a:ext uri="{FF2B5EF4-FFF2-40B4-BE49-F238E27FC236}">
                <a16:creationId xmlns:a16="http://schemas.microsoft.com/office/drawing/2014/main" id="{3E765F50-5B8D-48ED-8CAF-C300DBD26524}"/>
              </a:ext>
            </a:extLst>
          </p:cNvPr>
          <p:cNvSpPr>
            <a:spLocks noGrp="1"/>
          </p:cNvSpPr>
          <p:nvPr>
            <p:ph type="title"/>
          </p:nvPr>
        </p:nvSpPr>
        <p:spPr>
          <a:xfrm>
            <a:off x="609600" y="274639"/>
            <a:ext cx="10972800" cy="1143000"/>
          </a:xfrm>
        </p:spPr>
        <p:txBody>
          <a:bodyPr vert="horz" lIns="91440" tIns="45720" rIns="91440" bIns="45720" rtlCol="0" anchor="ctr">
            <a:noAutofit/>
          </a:bodyPr>
          <a:lstStyle/>
          <a:p>
            <a:pPr>
              <a:lnSpc>
                <a:spcPct val="90000"/>
              </a:lnSpc>
            </a:pPr>
            <a:r>
              <a:rPr lang="en-US" dirty="0"/>
              <a:t>Vigor increases after history of low effort</a:t>
            </a:r>
          </a:p>
        </p:txBody>
      </p:sp>
      <p:sp>
        <p:nvSpPr>
          <p:cNvPr id="52" name="TextBox 51">
            <a:extLst>
              <a:ext uri="{FF2B5EF4-FFF2-40B4-BE49-F238E27FC236}">
                <a16:creationId xmlns:a16="http://schemas.microsoft.com/office/drawing/2014/main" id="{2F83D9B8-B97C-4FF9-9890-D3AD5DFAAF31}"/>
              </a:ext>
            </a:extLst>
          </p:cNvPr>
          <p:cNvSpPr txBox="1"/>
          <p:nvPr/>
        </p:nvSpPr>
        <p:spPr>
          <a:xfrm>
            <a:off x="850974" y="5501748"/>
            <a:ext cx="10490051" cy="461665"/>
          </a:xfrm>
          <a:prstGeom prst="rect">
            <a:avLst/>
          </a:prstGeom>
          <a:noFill/>
        </p:spPr>
        <p:txBody>
          <a:bodyPr wrap="none" rtlCol="0">
            <a:spAutoFit/>
          </a:bodyPr>
          <a:lstStyle/>
          <a:p>
            <a:r>
              <a:rPr lang="en-US" sz="2400" dirty="0">
                <a:solidFill>
                  <a:schemeClr val="bg2"/>
                </a:solidFill>
                <a:latin typeface="+mj-lt"/>
              </a:rPr>
              <a:t>Subjects modulated their vigor in response to both immediate and history of effort</a:t>
            </a:r>
          </a:p>
        </p:txBody>
      </p:sp>
      <p:pic>
        <p:nvPicPr>
          <p:cNvPr id="10" name="Picture 9">
            <a:extLst>
              <a:ext uri="{FF2B5EF4-FFF2-40B4-BE49-F238E27FC236}">
                <a16:creationId xmlns:a16="http://schemas.microsoft.com/office/drawing/2014/main" id="{6B3842CD-682E-45D9-9ACA-5A50DC7AB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287" y="1485738"/>
            <a:ext cx="3252223" cy="1143002"/>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DE0D639F-7BFD-40E0-AE0F-7BAA4AE83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043" y="1526507"/>
            <a:ext cx="1987300" cy="1021082"/>
          </a:xfrm>
          <a:prstGeom prst="rect">
            <a:avLst/>
          </a:prstGeom>
        </p:spPr>
      </p:pic>
      <p:pic>
        <p:nvPicPr>
          <p:cNvPr id="20" name="Picture 19" descr="Text&#10;&#10;Description automatically generated">
            <a:extLst>
              <a:ext uri="{FF2B5EF4-FFF2-40B4-BE49-F238E27FC236}">
                <a16:creationId xmlns:a16="http://schemas.microsoft.com/office/drawing/2014/main" id="{CF216150-8062-4719-A75E-7A8B5D4CA2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1330" y="2039845"/>
            <a:ext cx="868288" cy="440782"/>
          </a:xfrm>
          <a:prstGeom prst="rect">
            <a:avLst/>
          </a:prstGeom>
        </p:spPr>
      </p:pic>
      <p:pic>
        <p:nvPicPr>
          <p:cNvPr id="23" name="Picture 22" descr="A picture containing plate, driving, people, parked&#10;&#10;Description automatically generated">
            <a:extLst>
              <a:ext uri="{FF2B5EF4-FFF2-40B4-BE49-F238E27FC236}">
                <a16:creationId xmlns:a16="http://schemas.microsoft.com/office/drawing/2014/main" id="{7FEB05A1-EA61-4D36-84FD-A1B1FD4AEB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0509" y="4144006"/>
            <a:ext cx="889530" cy="440782"/>
          </a:xfrm>
          <a:prstGeom prst="rect">
            <a:avLst/>
          </a:prstGeom>
        </p:spPr>
      </p:pic>
    </p:spTree>
    <p:extLst>
      <p:ext uri="{BB962C8B-B14F-4D97-AF65-F5344CB8AC3E}">
        <p14:creationId xmlns:p14="http://schemas.microsoft.com/office/powerpoint/2010/main" val="3833690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292B-5D2B-43B8-942C-0524AC81E602}"/>
              </a:ext>
            </a:extLst>
          </p:cNvPr>
          <p:cNvSpPr>
            <a:spLocks noGrp="1"/>
          </p:cNvSpPr>
          <p:nvPr>
            <p:ph type="title"/>
          </p:nvPr>
        </p:nvSpPr>
        <p:spPr/>
        <p:txBody>
          <a:bodyPr/>
          <a:lstStyle/>
          <a:p>
            <a:r>
              <a:rPr lang="en-US" dirty="0"/>
              <a:t>Hypotheses</a:t>
            </a:r>
          </a:p>
        </p:txBody>
      </p:sp>
      <p:sp>
        <p:nvSpPr>
          <p:cNvPr id="6" name="Content Placeholder 5">
            <a:extLst>
              <a:ext uri="{FF2B5EF4-FFF2-40B4-BE49-F238E27FC236}">
                <a16:creationId xmlns:a16="http://schemas.microsoft.com/office/drawing/2014/main" id="{D3B905B3-D7A5-4085-821F-213DE9EBBD82}"/>
              </a:ext>
            </a:extLst>
          </p:cNvPr>
          <p:cNvSpPr>
            <a:spLocks noGrp="1"/>
          </p:cNvSpPr>
          <p:nvPr>
            <p:ph idx="1"/>
          </p:nvPr>
        </p:nvSpPr>
        <p:spPr>
          <a:xfrm>
            <a:off x="609600" y="1600201"/>
            <a:ext cx="8077200" cy="4525963"/>
          </a:xfrm>
        </p:spPr>
        <p:txBody>
          <a:bodyPr/>
          <a:lstStyle/>
          <a:p>
            <a:pPr marL="0" indent="0">
              <a:buNone/>
            </a:pPr>
            <a:endParaRPr lang="en-US" dirty="0">
              <a:latin typeface="+mj-lt"/>
            </a:endParaRPr>
          </a:p>
          <a:p>
            <a:pPr marL="0" indent="0">
              <a:buNone/>
            </a:pPr>
            <a:r>
              <a:rPr lang="en-US" dirty="0">
                <a:solidFill>
                  <a:schemeClr val="accent1"/>
                </a:solidFill>
                <a:latin typeface="+mj-lt"/>
              </a:rPr>
              <a:t>H1. </a:t>
            </a:r>
            <a:r>
              <a:rPr lang="en-US" dirty="0">
                <a:latin typeface="+mj-lt"/>
              </a:rPr>
              <a:t>Movement vigor between patches increases after a history of low effort as compared to a history of high effort. </a:t>
            </a:r>
          </a:p>
          <a:p>
            <a:pPr marL="0" indent="0">
              <a:buNone/>
            </a:pPr>
            <a:endParaRPr lang="en-US" dirty="0">
              <a:latin typeface="+mj-lt"/>
            </a:endParaRPr>
          </a:p>
          <a:p>
            <a:pPr marL="0" indent="0">
              <a:buNone/>
            </a:pPr>
            <a:r>
              <a:rPr lang="en-US" dirty="0">
                <a:solidFill>
                  <a:schemeClr val="tx1">
                    <a:lumMod val="25000"/>
                  </a:schemeClr>
                </a:solidFill>
                <a:latin typeface="+mj-lt"/>
              </a:rPr>
              <a:t>H2. Duration of harvest decreases after a history of low effort as opposed to a history of high effort. </a:t>
            </a:r>
          </a:p>
        </p:txBody>
      </p:sp>
      <p:sp>
        <p:nvSpPr>
          <p:cNvPr id="5" name="Slide Number Placeholder 4">
            <a:extLst>
              <a:ext uri="{FF2B5EF4-FFF2-40B4-BE49-F238E27FC236}">
                <a16:creationId xmlns:a16="http://schemas.microsoft.com/office/drawing/2014/main" id="{02D64608-B0E2-4E1C-A354-02B5A1F6C5FA}"/>
              </a:ext>
            </a:extLst>
          </p:cNvPr>
          <p:cNvSpPr>
            <a:spLocks noGrp="1"/>
          </p:cNvSpPr>
          <p:nvPr>
            <p:ph type="sldNum" sz="quarter" idx="12"/>
          </p:nvPr>
        </p:nvSpPr>
        <p:spPr/>
        <p:txBody>
          <a:bodyPr/>
          <a:lstStyle/>
          <a:p>
            <a:fld id="{13D62B89-4EDD-4BD0-96AE-17C8BA44C6D5}" type="slidenum">
              <a:rPr lang="en-US" smtClean="0"/>
              <a:t>74</a:t>
            </a:fld>
            <a:endParaRPr lang="en-US"/>
          </a:p>
        </p:txBody>
      </p:sp>
      <p:sp>
        <p:nvSpPr>
          <p:cNvPr id="4" name="Rectangle: Rounded Corners 3">
            <a:extLst>
              <a:ext uri="{FF2B5EF4-FFF2-40B4-BE49-F238E27FC236}">
                <a16:creationId xmlns:a16="http://schemas.microsoft.com/office/drawing/2014/main" id="{9C225700-E98B-47F7-BF35-4C51FFBBA604}"/>
              </a:ext>
            </a:extLst>
          </p:cNvPr>
          <p:cNvSpPr/>
          <p:nvPr/>
        </p:nvSpPr>
        <p:spPr>
          <a:xfrm>
            <a:off x="9423518" y="1600201"/>
            <a:ext cx="2061680" cy="2070196"/>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Diagram, schematic&#10;&#10;Description automatically generated">
            <a:extLst>
              <a:ext uri="{FF2B5EF4-FFF2-40B4-BE49-F238E27FC236}">
                <a16:creationId xmlns:a16="http://schemas.microsoft.com/office/drawing/2014/main" id="{13FFD47C-AB96-4653-A6C6-301EF3B6D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1860" y="1775212"/>
            <a:ext cx="1783482" cy="1943402"/>
          </a:xfrm>
          <a:prstGeom prst="rect">
            <a:avLst/>
          </a:prstGeom>
        </p:spPr>
      </p:pic>
      <p:sp>
        <p:nvSpPr>
          <p:cNvPr id="20" name="TextBox 19">
            <a:extLst>
              <a:ext uri="{FF2B5EF4-FFF2-40B4-BE49-F238E27FC236}">
                <a16:creationId xmlns:a16="http://schemas.microsoft.com/office/drawing/2014/main" id="{9B59B5F2-C740-4798-8441-1FBCF498A35B}"/>
              </a:ext>
            </a:extLst>
          </p:cNvPr>
          <p:cNvSpPr txBox="1"/>
          <p:nvPr/>
        </p:nvSpPr>
        <p:spPr>
          <a:xfrm>
            <a:off x="9689474" y="1515753"/>
            <a:ext cx="1735796" cy="369332"/>
          </a:xfrm>
          <a:prstGeom prst="rect">
            <a:avLst/>
          </a:prstGeom>
          <a:noFill/>
        </p:spPr>
        <p:txBody>
          <a:bodyPr wrap="none" rtlCol="0">
            <a:spAutoFit/>
          </a:bodyPr>
          <a:lstStyle/>
          <a:p>
            <a:r>
              <a:rPr lang="en-US" dirty="0">
                <a:solidFill>
                  <a:schemeClr val="bg2"/>
                </a:solidFill>
              </a:rPr>
              <a:t>Movement vigor</a:t>
            </a:r>
          </a:p>
        </p:txBody>
      </p:sp>
      <p:sp>
        <p:nvSpPr>
          <p:cNvPr id="24" name="Rectangle: Rounded Corners 23">
            <a:extLst>
              <a:ext uri="{FF2B5EF4-FFF2-40B4-BE49-F238E27FC236}">
                <a16:creationId xmlns:a16="http://schemas.microsoft.com/office/drawing/2014/main" id="{70E26924-442D-4B84-9DC2-AED4D3344784}"/>
              </a:ext>
            </a:extLst>
          </p:cNvPr>
          <p:cNvSpPr/>
          <p:nvPr/>
        </p:nvSpPr>
        <p:spPr>
          <a:xfrm>
            <a:off x="9423518" y="3998810"/>
            <a:ext cx="2061680" cy="2070197"/>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diagram&#10;&#10;Description automatically generated">
            <a:extLst>
              <a:ext uri="{FF2B5EF4-FFF2-40B4-BE49-F238E27FC236}">
                <a16:creationId xmlns:a16="http://schemas.microsoft.com/office/drawing/2014/main" id="{FACE2A4C-5D34-4C42-A652-8D72B58706EB}"/>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9581860" y="4287947"/>
            <a:ext cx="1788691" cy="1838217"/>
          </a:xfrm>
          <a:prstGeom prst="rect">
            <a:avLst/>
          </a:prstGeom>
        </p:spPr>
      </p:pic>
      <p:sp>
        <p:nvSpPr>
          <p:cNvPr id="28" name="TextBox 27">
            <a:extLst>
              <a:ext uri="{FF2B5EF4-FFF2-40B4-BE49-F238E27FC236}">
                <a16:creationId xmlns:a16="http://schemas.microsoft.com/office/drawing/2014/main" id="{FB89F1C4-C495-4033-B112-F84E6E90929D}"/>
              </a:ext>
            </a:extLst>
          </p:cNvPr>
          <p:cNvSpPr txBox="1"/>
          <p:nvPr/>
        </p:nvSpPr>
        <p:spPr>
          <a:xfrm>
            <a:off x="9629546" y="3967746"/>
            <a:ext cx="1781129" cy="369332"/>
          </a:xfrm>
          <a:prstGeom prst="rect">
            <a:avLst/>
          </a:prstGeom>
          <a:noFill/>
        </p:spPr>
        <p:txBody>
          <a:bodyPr wrap="none" rtlCol="0">
            <a:spAutoFit/>
          </a:bodyPr>
          <a:lstStyle/>
          <a:p>
            <a:r>
              <a:rPr lang="en-US" dirty="0">
                <a:solidFill>
                  <a:schemeClr val="tx1">
                    <a:lumMod val="90000"/>
                  </a:schemeClr>
                </a:solidFill>
              </a:rPr>
              <a:t>Harvest behavior</a:t>
            </a:r>
          </a:p>
        </p:txBody>
      </p:sp>
    </p:spTree>
    <p:extLst>
      <p:ext uri="{BB962C8B-B14F-4D97-AF65-F5344CB8AC3E}">
        <p14:creationId xmlns:p14="http://schemas.microsoft.com/office/powerpoint/2010/main" val="2457405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292B-5D2B-43B8-942C-0524AC81E602}"/>
              </a:ext>
            </a:extLst>
          </p:cNvPr>
          <p:cNvSpPr>
            <a:spLocks noGrp="1"/>
          </p:cNvSpPr>
          <p:nvPr>
            <p:ph type="title"/>
          </p:nvPr>
        </p:nvSpPr>
        <p:spPr/>
        <p:txBody>
          <a:bodyPr/>
          <a:lstStyle/>
          <a:p>
            <a:r>
              <a:rPr lang="en-US" dirty="0"/>
              <a:t>Hypotheses</a:t>
            </a:r>
          </a:p>
        </p:txBody>
      </p:sp>
      <p:sp>
        <p:nvSpPr>
          <p:cNvPr id="6" name="Content Placeholder 5">
            <a:extLst>
              <a:ext uri="{FF2B5EF4-FFF2-40B4-BE49-F238E27FC236}">
                <a16:creationId xmlns:a16="http://schemas.microsoft.com/office/drawing/2014/main" id="{D3B905B3-D7A5-4085-821F-213DE9EBBD82}"/>
              </a:ext>
            </a:extLst>
          </p:cNvPr>
          <p:cNvSpPr>
            <a:spLocks noGrp="1"/>
          </p:cNvSpPr>
          <p:nvPr>
            <p:ph idx="1"/>
          </p:nvPr>
        </p:nvSpPr>
        <p:spPr>
          <a:xfrm>
            <a:off x="609600" y="1600201"/>
            <a:ext cx="8077200" cy="4525963"/>
          </a:xfrm>
        </p:spPr>
        <p:txBody>
          <a:bodyPr/>
          <a:lstStyle/>
          <a:p>
            <a:pPr marL="0" indent="0">
              <a:buNone/>
            </a:pPr>
            <a:endParaRPr lang="en-US" dirty="0">
              <a:latin typeface="+mj-lt"/>
            </a:endParaRPr>
          </a:p>
          <a:p>
            <a:pPr marL="0" indent="0">
              <a:buNone/>
            </a:pPr>
            <a:r>
              <a:rPr lang="en-US" dirty="0">
                <a:solidFill>
                  <a:schemeClr val="accent1"/>
                </a:solidFill>
                <a:latin typeface="+mj-lt"/>
              </a:rPr>
              <a:t>H1. </a:t>
            </a:r>
            <a:r>
              <a:rPr lang="en-US" dirty="0">
                <a:latin typeface="+mj-lt"/>
              </a:rPr>
              <a:t>Movement vigor between patches increases after a history of low effort as compared to a history of high effort. </a:t>
            </a:r>
          </a:p>
          <a:p>
            <a:pPr marL="0" indent="0">
              <a:buNone/>
            </a:pPr>
            <a:endParaRPr lang="en-US" dirty="0">
              <a:latin typeface="+mj-lt"/>
            </a:endParaRPr>
          </a:p>
          <a:p>
            <a:pPr marL="0" indent="0">
              <a:buNone/>
            </a:pPr>
            <a:r>
              <a:rPr lang="en-US" dirty="0">
                <a:solidFill>
                  <a:schemeClr val="tx1">
                    <a:lumMod val="25000"/>
                  </a:schemeClr>
                </a:solidFill>
                <a:latin typeface="+mj-lt"/>
              </a:rPr>
              <a:t>H2. Duration of harvest decreases after a history of low effort as opposed to a history of high effort. </a:t>
            </a:r>
          </a:p>
        </p:txBody>
      </p:sp>
      <p:sp>
        <p:nvSpPr>
          <p:cNvPr id="5" name="Slide Number Placeholder 4">
            <a:extLst>
              <a:ext uri="{FF2B5EF4-FFF2-40B4-BE49-F238E27FC236}">
                <a16:creationId xmlns:a16="http://schemas.microsoft.com/office/drawing/2014/main" id="{02D64608-B0E2-4E1C-A354-02B5A1F6C5FA}"/>
              </a:ext>
            </a:extLst>
          </p:cNvPr>
          <p:cNvSpPr>
            <a:spLocks noGrp="1"/>
          </p:cNvSpPr>
          <p:nvPr>
            <p:ph type="sldNum" sz="quarter" idx="12"/>
          </p:nvPr>
        </p:nvSpPr>
        <p:spPr/>
        <p:txBody>
          <a:bodyPr/>
          <a:lstStyle/>
          <a:p>
            <a:fld id="{13D62B89-4EDD-4BD0-96AE-17C8BA44C6D5}" type="slidenum">
              <a:rPr lang="en-US" smtClean="0"/>
              <a:t>75</a:t>
            </a:fld>
            <a:endParaRPr lang="en-US"/>
          </a:p>
        </p:txBody>
      </p:sp>
      <p:pic>
        <p:nvPicPr>
          <p:cNvPr id="3" name="Graphic 2" descr="Checkmark">
            <a:extLst>
              <a:ext uri="{FF2B5EF4-FFF2-40B4-BE49-F238E27FC236}">
                <a16:creationId xmlns:a16="http://schemas.microsoft.com/office/drawing/2014/main" id="{35547BCE-3BDB-4091-BC26-AC0BCBFD14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9899" y="2944022"/>
            <a:ext cx="914400" cy="914400"/>
          </a:xfrm>
          <a:prstGeom prst="rect">
            <a:avLst/>
          </a:prstGeom>
        </p:spPr>
      </p:pic>
      <p:sp>
        <p:nvSpPr>
          <p:cNvPr id="24" name="Rectangle: Rounded Corners 23">
            <a:extLst>
              <a:ext uri="{FF2B5EF4-FFF2-40B4-BE49-F238E27FC236}">
                <a16:creationId xmlns:a16="http://schemas.microsoft.com/office/drawing/2014/main" id="{10414948-93D2-40E6-8E3F-2135F0CA782C}"/>
              </a:ext>
            </a:extLst>
          </p:cNvPr>
          <p:cNvSpPr/>
          <p:nvPr/>
        </p:nvSpPr>
        <p:spPr>
          <a:xfrm>
            <a:off x="9423518" y="1600201"/>
            <a:ext cx="2061680" cy="2070196"/>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BF504B2-61D4-47B7-842F-9AEE6A9B3AF3}"/>
              </a:ext>
            </a:extLst>
          </p:cNvPr>
          <p:cNvSpPr/>
          <p:nvPr/>
        </p:nvSpPr>
        <p:spPr>
          <a:xfrm>
            <a:off x="9423518" y="3998810"/>
            <a:ext cx="2061680" cy="2070197"/>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Diagram, schematic&#10;&#10;Description automatically generated">
            <a:extLst>
              <a:ext uri="{FF2B5EF4-FFF2-40B4-BE49-F238E27FC236}">
                <a16:creationId xmlns:a16="http://schemas.microsoft.com/office/drawing/2014/main" id="{0B1FB165-CA5E-4095-A416-24A90770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860" y="1775212"/>
            <a:ext cx="1783482" cy="1943402"/>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C21A7C2-D359-497A-AADB-E50FD8568AFF}"/>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9581860" y="4287947"/>
            <a:ext cx="1788691" cy="1838217"/>
          </a:xfrm>
          <a:prstGeom prst="rect">
            <a:avLst/>
          </a:prstGeom>
        </p:spPr>
      </p:pic>
      <p:sp>
        <p:nvSpPr>
          <p:cNvPr id="32" name="TextBox 31">
            <a:extLst>
              <a:ext uri="{FF2B5EF4-FFF2-40B4-BE49-F238E27FC236}">
                <a16:creationId xmlns:a16="http://schemas.microsoft.com/office/drawing/2014/main" id="{41BF5B9E-EFF0-48E0-83A5-D14170154C5B}"/>
              </a:ext>
            </a:extLst>
          </p:cNvPr>
          <p:cNvSpPr txBox="1"/>
          <p:nvPr/>
        </p:nvSpPr>
        <p:spPr>
          <a:xfrm>
            <a:off x="9689474" y="1515753"/>
            <a:ext cx="1735796" cy="369332"/>
          </a:xfrm>
          <a:prstGeom prst="rect">
            <a:avLst/>
          </a:prstGeom>
          <a:noFill/>
        </p:spPr>
        <p:txBody>
          <a:bodyPr wrap="none" rtlCol="0">
            <a:spAutoFit/>
          </a:bodyPr>
          <a:lstStyle/>
          <a:p>
            <a:r>
              <a:rPr lang="en-US" dirty="0">
                <a:solidFill>
                  <a:schemeClr val="bg2"/>
                </a:solidFill>
              </a:rPr>
              <a:t>Movement vigor</a:t>
            </a:r>
          </a:p>
        </p:txBody>
      </p:sp>
      <p:sp>
        <p:nvSpPr>
          <p:cNvPr id="34" name="TextBox 33">
            <a:extLst>
              <a:ext uri="{FF2B5EF4-FFF2-40B4-BE49-F238E27FC236}">
                <a16:creationId xmlns:a16="http://schemas.microsoft.com/office/drawing/2014/main" id="{C10C52B3-5D93-4FA4-AB91-355DE50673F9}"/>
              </a:ext>
            </a:extLst>
          </p:cNvPr>
          <p:cNvSpPr txBox="1"/>
          <p:nvPr/>
        </p:nvSpPr>
        <p:spPr>
          <a:xfrm>
            <a:off x="9629546" y="3967746"/>
            <a:ext cx="1781129" cy="369332"/>
          </a:xfrm>
          <a:prstGeom prst="rect">
            <a:avLst/>
          </a:prstGeom>
          <a:noFill/>
        </p:spPr>
        <p:txBody>
          <a:bodyPr wrap="none" rtlCol="0">
            <a:spAutoFit/>
          </a:bodyPr>
          <a:lstStyle/>
          <a:p>
            <a:r>
              <a:rPr lang="en-US" dirty="0">
                <a:solidFill>
                  <a:schemeClr val="tx1">
                    <a:lumMod val="90000"/>
                  </a:schemeClr>
                </a:solidFill>
              </a:rPr>
              <a:t>Harvest behavior</a:t>
            </a:r>
          </a:p>
        </p:txBody>
      </p:sp>
    </p:spTree>
    <p:extLst>
      <p:ext uri="{BB962C8B-B14F-4D97-AF65-F5344CB8AC3E}">
        <p14:creationId xmlns:p14="http://schemas.microsoft.com/office/powerpoint/2010/main" val="3869795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292B-5D2B-43B8-942C-0524AC81E602}"/>
              </a:ext>
            </a:extLst>
          </p:cNvPr>
          <p:cNvSpPr>
            <a:spLocks noGrp="1"/>
          </p:cNvSpPr>
          <p:nvPr>
            <p:ph type="title"/>
          </p:nvPr>
        </p:nvSpPr>
        <p:spPr/>
        <p:txBody>
          <a:bodyPr/>
          <a:lstStyle/>
          <a:p>
            <a:r>
              <a:rPr lang="en-US" dirty="0"/>
              <a:t>Hypotheses</a:t>
            </a:r>
          </a:p>
        </p:txBody>
      </p:sp>
      <p:sp>
        <p:nvSpPr>
          <p:cNvPr id="6" name="Content Placeholder 5">
            <a:extLst>
              <a:ext uri="{FF2B5EF4-FFF2-40B4-BE49-F238E27FC236}">
                <a16:creationId xmlns:a16="http://schemas.microsoft.com/office/drawing/2014/main" id="{D3B905B3-D7A5-4085-821F-213DE9EBBD82}"/>
              </a:ext>
            </a:extLst>
          </p:cNvPr>
          <p:cNvSpPr>
            <a:spLocks noGrp="1"/>
          </p:cNvSpPr>
          <p:nvPr>
            <p:ph idx="1"/>
          </p:nvPr>
        </p:nvSpPr>
        <p:spPr>
          <a:xfrm>
            <a:off x="609600" y="1600201"/>
            <a:ext cx="8077200" cy="4525963"/>
          </a:xfrm>
        </p:spPr>
        <p:txBody>
          <a:bodyPr/>
          <a:lstStyle/>
          <a:p>
            <a:pPr marL="0" indent="0">
              <a:buNone/>
            </a:pPr>
            <a:endParaRPr lang="en-US" dirty="0">
              <a:latin typeface="+mj-lt"/>
            </a:endParaRPr>
          </a:p>
          <a:p>
            <a:pPr marL="0" indent="0">
              <a:buNone/>
            </a:pPr>
            <a:r>
              <a:rPr lang="en-US" dirty="0">
                <a:solidFill>
                  <a:schemeClr val="accent1"/>
                </a:solidFill>
                <a:latin typeface="+mj-lt"/>
              </a:rPr>
              <a:t>H1. </a:t>
            </a:r>
            <a:r>
              <a:rPr lang="en-US" dirty="0">
                <a:latin typeface="+mj-lt"/>
              </a:rPr>
              <a:t>Movement vigor between patches increases after a history of low effort as compared to a history of high effort. </a:t>
            </a:r>
          </a:p>
          <a:p>
            <a:pPr marL="0" indent="0">
              <a:buNone/>
            </a:pPr>
            <a:endParaRPr lang="en-US" dirty="0">
              <a:latin typeface="+mj-lt"/>
            </a:endParaRPr>
          </a:p>
          <a:p>
            <a:pPr marL="0" indent="0">
              <a:buNone/>
            </a:pPr>
            <a:r>
              <a:rPr lang="en-US" dirty="0">
                <a:solidFill>
                  <a:schemeClr val="accent1"/>
                </a:solidFill>
                <a:latin typeface="+mj-lt"/>
              </a:rPr>
              <a:t>H2. </a:t>
            </a:r>
            <a:r>
              <a:rPr lang="en-US" dirty="0">
                <a:latin typeface="+mj-lt"/>
              </a:rPr>
              <a:t>Duration of harvest decreases after a history of low effort as opposed to a history of high effort. </a:t>
            </a:r>
          </a:p>
        </p:txBody>
      </p:sp>
      <p:sp>
        <p:nvSpPr>
          <p:cNvPr id="5" name="Slide Number Placeholder 4">
            <a:extLst>
              <a:ext uri="{FF2B5EF4-FFF2-40B4-BE49-F238E27FC236}">
                <a16:creationId xmlns:a16="http://schemas.microsoft.com/office/drawing/2014/main" id="{02D64608-B0E2-4E1C-A354-02B5A1F6C5FA}"/>
              </a:ext>
            </a:extLst>
          </p:cNvPr>
          <p:cNvSpPr>
            <a:spLocks noGrp="1"/>
          </p:cNvSpPr>
          <p:nvPr>
            <p:ph type="sldNum" sz="quarter" idx="12"/>
          </p:nvPr>
        </p:nvSpPr>
        <p:spPr/>
        <p:txBody>
          <a:bodyPr/>
          <a:lstStyle/>
          <a:p>
            <a:fld id="{13D62B89-4EDD-4BD0-96AE-17C8BA44C6D5}" type="slidenum">
              <a:rPr lang="en-US" smtClean="0"/>
              <a:t>76</a:t>
            </a:fld>
            <a:endParaRPr lang="en-US"/>
          </a:p>
        </p:txBody>
      </p:sp>
      <p:pic>
        <p:nvPicPr>
          <p:cNvPr id="9" name="Graphic 8" descr="Checkmark">
            <a:extLst>
              <a:ext uri="{FF2B5EF4-FFF2-40B4-BE49-F238E27FC236}">
                <a16:creationId xmlns:a16="http://schemas.microsoft.com/office/drawing/2014/main" id="{119BD6EA-D766-4A07-B6F7-77096757F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9899" y="2944022"/>
            <a:ext cx="914400" cy="914400"/>
          </a:xfrm>
          <a:prstGeom prst="rect">
            <a:avLst/>
          </a:prstGeom>
        </p:spPr>
      </p:pic>
      <p:sp>
        <p:nvSpPr>
          <p:cNvPr id="26" name="Rectangle: Rounded Corners 25">
            <a:extLst>
              <a:ext uri="{FF2B5EF4-FFF2-40B4-BE49-F238E27FC236}">
                <a16:creationId xmlns:a16="http://schemas.microsoft.com/office/drawing/2014/main" id="{1796A9F2-DE3A-48CC-9F02-6315601FEFE2}"/>
              </a:ext>
            </a:extLst>
          </p:cNvPr>
          <p:cNvSpPr/>
          <p:nvPr/>
        </p:nvSpPr>
        <p:spPr>
          <a:xfrm>
            <a:off x="9423518" y="1600201"/>
            <a:ext cx="2061680" cy="2070196"/>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2669F35-4577-42B6-8F75-4D97B536B65F}"/>
              </a:ext>
            </a:extLst>
          </p:cNvPr>
          <p:cNvSpPr/>
          <p:nvPr/>
        </p:nvSpPr>
        <p:spPr>
          <a:xfrm>
            <a:off x="9423518" y="3998810"/>
            <a:ext cx="2061680" cy="2070197"/>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Diagram, schematic&#10;&#10;Description automatically generated">
            <a:extLst>
              <a:ext uri="{FF2B5EF4-FFF2-40B4-BE49-F238E27FC236}">
                <a16:creationId xmlns:a16="http://schemas.microsoft.com/office/drawing/2014/main" id="{31CC9EB8-92D3-4410-ACB0-D1A30B539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860" y="1775212"/>
            <a:ext cx="1783482" cy="1943402"/>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90DD5717-EB36-4EA4-8231-09C10DFBE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860" y="4287947"/>
            <a:ext cx="1788691" cy="1838217"/>
          </a:xfrm>
          <a:prstGeom prst="rect">
            <a:avLst/>
          </a:prstGeom>
        </p:spPr>
      </p:pic>
      <p:sp>
        <p:nvSpPr>
          <p:cNvPr id="34" name="TextBox 33">
            <a:extLst>
              <a:ext uri="{FF2B5EF4-FFF2-40B4-BE49-F238E27FC236}">
                <a16:creationId xmlns:a16="http://schemas.microsoft.com/office/drawing/2014/main" id="{8D82965E-A48B-4AB4-BC8C-D05F3CA3185B}"/>
              </a:ext>
            </a:extLst>
          </p:cNvPr>
          <p:cNvSpPr txBox="1"/>
          <p:nvPr/>
        </p:nvSpPr>
        <p:spPr>
          <a:xfrm>
            <a:off x="9689474" y="1515753"/>
            <a:ext cx="1735796" cy="369332"/>
          </a:xfrm>
          <a:prstGeom prst="rect">
            <a:avLst/>
          </a:prstGeom>
          <a:noFill/>
        </p:spPr>
        <p:txBody>
          <a:bodyPr wrap="none" rtlCol="0">
            <a:spAutoFit/>
          </a:bodyPr>
          <a:lstStyle/>
          <a:p>
            <a:r>
              <a:rPr lang="en-US" dirty="0">
                <a:solidFill>
                  <a:schemeClr val="bg2"/>
                </a:solidFill>
              </a:rPr>
              <a:t>Movement vigor</a:t>
            </a:r>
          </a:p>
        </p:txBody>
      </p:sp>
      <p:sp>
        <p:nvSpPr>
          <p:cNvPr id="36" name="TextBox 35">
            <a:extLst>
              <a:ext uri="{FF2B5EF4-FFF2-40B4-BE49-F238E27FC236}">
                <a16:creationId xmlns:a16="http://schemas.microsoft.com/office/drawing/2014/main" id="{95ED0F5A-FBC2-4C16-8C58-93DA53364B6D}"/>
              </a:ext>
            </a:extLst>
          </p:cNvPr>
          <p:cNvSpPr txBox="1"/>
          <p:nvPr/>
        </p:nvSpPr>
        <p:spPr>
          <a:xfrm>
            <a:off x="9629546" y="3967746"/>
            <a:ext cx="1781129" cy="369332"/>
          </a:xfrm>
          <a:prstGeom prst="rect">
            <a:avLst/>
          </a:prstGeom>
          <a:noFill/>
        </p:spPr>
        <p:txBody>
          <a:bodyPr wrap="none" rtlCol="0">
            <a:spAutoFit/>
          </a:bodyPr>
          <a:lstStyle/>
          <a:p>
            <a:r>
              <a:rPr lang="en-US" dirty="0">
                <a:solidFill>
                  <a:schemeClr val="bg2"/>
                </a:solidFill>
              </a:rPr>
              <a:t>Harvest behavior</a:t>
            </a:r>
          </a:p>
        </p:txBody>
      </p:sp>
    </p:spTree>
    <p:extLst>
      <p:ext uri="{BB962C8B-B14F-4D97-AF65-F5344CB8AC3E}">
        <p14:creationId xmlns:p14="http://schemas.microsoft.com/office/powerpoint/2010/main" val="2469155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26D20274-A317-47A8-A82D-DF1FA9BE9924}"/>
              </a:ext>
            </a:extLst>
          </p:cNvPr>
          <p:cNvSpPr>
            <a:spLocks noGrp="1"/>
          </p:cNvSpPr>
          <p:nvPr>
            <p:ph idx="1"/>
          </p:nvPr>
        </p:nvSpPr>
        <p:spPr>
          <a:xfrm>
            <a:off x="609600" y="1600201"/>
            <a:ext cx="5381625" cy="4525963"/>
          </a:xfrm>
        </p:spPr>
        <p:txBody>
          <a:bodyPr/>
          <a:lstStyle/>
          <a:p>
            <a:pPr marL="0" indent="0">
              <a:buNone/>
            </a:pPr>
            <a:endParaRPr lang="en-US" dirty="0">
              <a:latin typeface="+mj-lt"/>
            </a:endParaRPr>
          </a:p>
          <a:p>
            <a:pPr marL="0" indent="0">
              <a:buNone/>
            </a:pPr>
            <a:r>
              <a:rPr lang="en-US" dirty="0">
                <a:latin typeface="+mj-lt"/>
              </a:rPr>
              <a:t>Subjects collect berries at decaying rate when their force is maintained above 30N. </a:t>
            </a:r>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a:xfrm>
            <a:off x="609600" y="222088"/>
            <a:ext cx="10972800" cy="1143000"/>
          </a:xfrm>
        </p:spPr>
        <p:txBody>
          <a:bodyPr vert="horz" lIns="91440" tIns="45720" rIns="91440" bIns="45720" rtlCol="0">
            <a:noAutofit/>
          </a:bodyPr>
          <a:lstStyle/>
          <a:p>
            <a:r>
              <a:rPr lang="en-US" dirty="0"/>
              <a:t>Effect of environment effort on berry count</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a:xfrm>
            <a:off x="10558300" y="6400800"/>
            <a:ext cx="1052508" cy="365125"/>
          </a:xfrm>
        </p:spPr>
        <p:txBody>
          <a:bodyPr vert="horz" lIns="91440" tIns="45720" rIns="91440" bIns="45720" rtlCol="0">
            <a:normAutofit/>
          </a:bodyPr>
          <a:lstStyle/>
          <a:p>
            <a:pPr defTabSz="457200">
              <a:spcAft>
                <a:spcPts val="600"/>
              </a:spcAft>
            </a:pPr>
            <a:fld id="{3A98EE3D-8CD1-4C3F-BD1C-C98C9596463C}" type="slidenum">
              <a:rPr lang="en-US"/>
              <a:pPr defTabSz="457200">
                <a:spcAft>
                  <a:spcPts val="600"/>
                </a:spcAft>
              </a:pPr>
              <a:t>77</a:t>
            </a:fld>
            <a:endParaRPr lang="en-US"/>
          </a:p>
        </p:txBody>
      </p:sp>
      <p:sp>
        <p:nvSpPr>
          <p:cNvPr id="6" name="Rectangle: Rounded Corners 5">
            <a:extLst>
              <a:ext uri="{FF2B5EF4-FFF2-40B4-BE49-F238E27FC236}">
                <a16:creationId xmlns:a16="http://schemas.microsoft.com/office/drawing/2014/main" id="{FAA6B19B-4000-4420-A317-F3E42E91CF5F}"/>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Content Placeholder 13" descr="Diagram&#10;&#10;Description automatically generated">
            <a:extLst>
              <a:ext uri="{FF2B5EF4-FFF2-40B4-BE49-F238E27FC236}">
                <a16:creationId xmlns:a16="http://schemas.microsoft.com/office/drawing/2014/main" id="{FC8AA2E3-F2AC-421F-B0D3-580B2690F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615" y="2010152"/>
            <a:ext cx="4867666" cy="3904496"/>
          </a:xfrm>
          <a:prstGeom prst="rect">
            <a:avLst/>
          </a:prstGeom>
        </p:spPr>
      </p:pic>
    </p:spTree>
    <p:extLst>
      <p:ext uri="{BB962C8B-B14F-4D97-AF65-F5344CB8AC3E}">
        <p14:creationId xmlns:p14="http://schemas.microsoft.com/office/powerpoint/2010/main" val="243120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B79F0EE-5EE5-4CD4-874E-29FCF45AC432}"/>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p:txBody>
          <a:bodyPr vert="horz" lIns="91440" tIns="45720" rIns="91440" bIns="45720" rtlCol="0">
            <a:noAutofit/>
          </a:bodyPr>
          <a:lstStyle/>
          <a:p>
            <a:r>
              <a:rPr lang="en-US" dirty="0"/>
              <a:t>Berry count was unaffected by environment effort</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a:xfrm>
            <a:off x="10558300" y="6400800"/>
            <a:ext cx="1052508" cy="365125"/>
          </a:xfrm>
        </p:spPr>
        <p:txBody>
          <a:bodyPr vert="horz" lIns="91440" tIns="45720" rIns="91440" bIns="45720" rtlCol="0">
            <a:normAutofit/>
          </a:bodyPr>
          <a:lstStyle/>
          <a:p>
            <a:pPr defTabSz="457200">
              <a:spcAft>
                <a:spcPts val="600"/>
              </a:spcAft>
            </a:pPr>
            <a:fld id="{3A98EE3D-8CD1-4C3F-BD1C-C98C9596463C}" type="slidenum">
              <a:rPr lang="en-US"/>
              <a:pPr defTabSz="457200">
                <a:spcAft>
                  <a:spcPts val="600"/>
                </a:spcAft>
              </a:pPr>
              <a:t>78</a:t>
            </a:fld>
            <a:endParaRPr lang="en-US"/>
          </a:p>
        </p:txBody>
      </p:sp>
      <p:pic>
        <p:nvPicPr>
          <p:cNvPr id="17" name="Content Placeholder 16" descr="A picture containing chart&#10;&#10;Description automatically generated">
            <a:extLst>
              <a:ext uri="{FF2B5EF4-FFF2-40B4-BE49-F238E27FC236}">
                <a16:creationId xmlns:a16="http://schemas.microsoft.com/office/drawing/2014/main" id="{F057301C-278A-4336-A4B6-631DC3E644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4480" y="2139532"/>
            <a:ext cx="3227839" cy="3447295"/>
          </a:xfrm>
        </p:spPr>
      </p:pic>
      <p:sp>
        <p:nvSpPr>
          <p:cNvPr id="18" name="Content Placeholder 2">
            <a:extLst>
              <a:ext uri="{FF2B5EF4-FFF2-40B4-BE49-F238E27FC236}">
                <a16:creationId xmlns:a16="http://schemas.microsoft.com/office/drawing/2014/main" id="{1155AA9C-0FE7-4A61-91BA-5EC82413463E}"/>
              </a:ext>
            </a:extLst>
          </p:cNvPr>
          <p:cNvSpPr txBox="1">
            <a:spLocks/>
          </p:cNvSpPr>
          <p:nvPr/>
        </p:nvSpPr>
        <p:spPr>
          <a:xfrm>
            <a:off x="609600" y="1600201"/>
            <a:ext cx="5384803" cy="4525963"/>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endParaRPr lang="en-US" dirty="0"/>
          </a:p>
          <a:p>
            <a:pPr marL="0" indent="0">
              <a:buFont typeface="Arial" pitchFamily="34" charset="0"/>
              <a:buNone/>
            </a:pPr>
            <a:r>
              <a:rPr lang="en-US" dirty="0">
                <a:latin typeface="+mj-lt"/>
              </a:rPr>
              <a:t>There was no significant difference between environments in number of berries collected (p=0.69).  </a:t>
            </a:r>
          </a:p>
        </p:txBody>
      </p:sp>
    </p:spTree>
    <p:extLst>
      <p:ext uri="{BB962C8B-B14F-4D97-AF65-F5344CB8AC3E}">
        <p14:creationId xmlns:p14="http://schemas.microsoft.com/office/powerpoint/2010/main" val="4091485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8254348-52CA-4D5A-B5E2-29B660412B23}"/>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Behavior upon patch entry</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a:xfrm>
            <a:off x="10363200" y="6629400"/>
            <a:ext cx="1219200" cy="228600"/>
          </a:xfrm>
        </p:spPr>
        <p:txBody>
          <a:bodyPr vert="horz" lIns="91440" tIns="45720" rIns="91440" bIns="45720" rtlCol="0" anchor="ctr">
            <a:normAutofit/>
          </a:bodyPr>
          <a:lstStyle/>
          <a:p>
            <a:pPr defTabSz="457200">
              <a:lnSpc>
                <a:spcPct val="90000"/>
              </a:lnSpc>
              <a:spcAft>
                <a:spcPts val="600"/>
              </a:spcAft>
            </a:pPr>
            <a:fld id="{3A98EE3D-8CD1-4C3F-BD1C-C98C9596463C}" type="slidenum">
              <a:rPr lang="en-US" sz="1000"/>
              <a:pPr defTabSz="457200">
                <a:lnSpc>
                  <a:spcPct val="90000"/>
                </a:lnSpc>
                <a:spcAft>
                  <a:spcPts val="600"/>
                </a:spcAft>
              </a:pPr>
              <a:t>79</a:t>
            </a:fld>
            <a:endParaRPr lang="en-US" sz="1000"/>
          </a:p>
        </p:txBody>
      </p:sp>
      <p:sp>
        <p:nvSpPr>
          <p:cNvPr id="32" name="Content Placeholder 15">
            <a:extLst>
              <a:ext uri="{FF2B5EF4-FFF2-40B4-BE49-F238E27FC236}">
                <a16:creationId xmlns:a16="http://schemas.microsoft.com/office/drawing/2014/main" id="{5A1CF05F-D83C-4DE5-9365-4D31E402C434}"/>
              </a:ext>
            </a:extLst>
          </p:cNvPr>
          <p:cNvSpPr>
            <a:spLocks noGrp="1"/>
          </p:cNvSpPr>
          <p:nvPr>
            <p:ph idx="1"/>
          </p:nvPr>
        </p:nvSpPr>
        <p:spPr>
          <a:xfrm>
            <a:off x="609600" y="1649361"/>
            <a:ext cx="5587997" cy="4525963"/>
          </a:xfrm>
        </p:spPr>
        <p:txBody>
          <a:bodyPr/>
          <a:lstStyle/>
          <a:p>
            <a:pPr marL="0" indent="0">
              <a:buNone/>
            </a:pPr>
            <a:endParaRPr lang="en-US" dirty="0">
              <a:latin typeface="+mj-lt"/>
            </a:endParaRPr>
          </a:p>
          <a:p>
            <a:pPr marL="0" indent="0">
              <a:buNone/>
            </a:pPr>
            <a:r>
              <a:rPr lang="en-US" sz="3200" dirty="0">
                <a:latin typeface="+mj-lt"/>
              </a:rPr>
              <a:t>Subjects collect berries at decaying rate when their force is maintained above 30N. </a:t>
            </a:r>
          </a:p>
        </p:txBody>
      </p:sp>
      <p:pic>
        <p:nvPicPr>
          <p:cNvPr id="7" name="Picture 6">
            <a:extLst>
              <a:ext uri="{FF2B5EF4-FFF2-40B4-BE49-F238E27FC236}">
                <a16:creationId xmlns:a16="http://schemas.microsoft.com/office/drawing/2014/main" id="{8755840B-3CF5-480A-B278-02C77702A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615" y="2010152"/>
            <a:ext cx="4867666" cy="3904496"/>
          </a:xfrm>
          <a:prstGeom prst="rect">
            <a:avLst/>
          </a:prstGeom>
        </p:spPr>
      </p:pic>
    </p:spTree>
    <p:extLst>
      <p:ext uri="{BB962C8B-B14F-4D97-AF65-F5344CB8AC3E}">
        <p14:creationId xmlns:p14="http://schemas.microsoft.com/office/powerpoint/2010/main" val="403471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3A2D-F166-4A24-9B79-C78EB590A8E4}"/>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Optimal Foraging Theory</a:t>
            </a:r>
          </a:p>
        </p:txBody>
      </p:sp>
      <p:pic>
        <p:nvPicPr>
          <p:cNvPr id="5" name="Content Placeholder 4" descr="Bee depositing into a honeycomb">
            <a:extLst>
              <a:ext uri="{FF2B5EF4-FFF2-40B4-BE49-F238E27FC236}">
                <a16:creationId xmlns:a16="http://schemas.microsoft.com/office/drawing/2014/main" id="{A4DA48F8-E27B-40E7-8F52-21EC448D1F26}"/>
              </a:ext>
            </a:extLst>
          </p:cNvPr>
          <p:cNvPicPr>
            <a:picLocks noGrp="1" noChangeAspect="1"/>
          </p:cNvPicPr>
          <p:nvPr>
            <p:ph sz="half" idx="1"/>
          </p:nvPr>
        </p:nvPicPr>
        <p:blipFill rotWithShape="1">
          <a:blip r:embed="rId3"/>
          <a:srcRect l="5293" r="15290" b="-1"/>
          <a:stretch/>
        </p:blipFill>
        <p:spPr>
          <a:xfrm>
            <a:off x="609600" y="1600201"/>
            <a:ext cx="5384800" cy="4525963"/>
          </a:xfrm>
          <a:prstGeom prst="rect">
            <a:avLst/>
          </a:prstGeom>
          <a:noFill/>
        </p:spPr>
      </p:pic>
      <p:sp>
        <p:nvSpPr>
          <p:cNvPr id="11" name="Content Placeholder 3">
            <a:extLst>
              <a:ext uri="{FF2B5EF4-FFF2-40B4-BE49-F238E27FC236}">
                <a16:creationId xmlns:a16="http://schemas.microsoft.com/office/drawing/2014/main" id="{049B59AC-5DB1-4A87-8AA2-DC38A71DB60F}"/>
              </a:ext>
            </a:extLst>
          </p:cNvPr>
          <p:cNvSpPr>
            <a:spLocks noGrp="1"/>
          </p:cNvSpPr>
          <p:nvPr>
            <p:ph sz="half" idx="2"/>
          </p:nvPr>
        </p:nvSpPr>
        <p:spPr>
          <a:xfrm>
            <a:off x="6197600" y="1600201"/>
            <a:ext cx="5384800" cy="4525963"/>
          </a:xfrm>
        </p:spPr>
        <p:txBody>
          <a:bodyPr/>
          <a:lstStyle/>
          <a:p>
            <a:pPr marL="0" indent="0">
              <a:buNone/>
            </a:pPr>
            <a:r>
              <a:rPr lang="en-US" dirty="0">
                <a:latin typeface="+mj-lt"/>
              </a:rPr>
              <a:t>How do animals behave when foraging for food?</a:t>
            </a:r>
          </a:p>
          <a:p>
            <a:pPr marL="0" indent="0">
              <a:buNone/>
            </a:pPr>
            <a:endParaRPr lang="en-US" dirty="0">
              <a:latin typeface="+mj-lt"/>
            </a:endParaRPr>
          </a:p>
        </p:txBody>
      </p:sp>
      <p:sp>
        <p:nvSpPr>
          <p:cNvPr id="3" name="Slide Number Placeholder 2">
            <a:extLst>
              <a:ext uri="{FF2B5EF4-FFF2-40B4-BE49-F238E27FC236}">
                <a16:creationId xmlns:a16="http://schemas.microsoft.com/office/drawing/2014/main" id="{78F9082C-F65F-4EBA-9886-996B57D909E2}"/>
              </a:ext>
            </a:extLst>
          </p:cNvPr>
          <p:cNvSpPr>
            <a:spLocks noGrp="1"/>
          </p:cNvSpPr>
          <p:nvPr>
            <p:ph type="sldNum" sz="quarter" idx="12"/>
          </p:nvPr>
        </p:nvSpPr>
        <p:spPr>
          <a:xfrm>
            <a:off x="10363200" y="6629400"/>
            <a:ext cx="1219200" cy="228600"/>
          </a:xfrm>
        </p:spPr>
        <p:txBody>
          <a:bodyPr anchor="ctr">
            <a:normAutofit/>
          </a:bodyPr>
          <a:lstStyle/>
          <a:p>
            <a:pPr>
              <a:lnSpc>
                <a:spcPct val="90000"/>
              </a:lnSpc>
              <a:spcAft>
                <a:spcPts val="600"/>
              </a:spcAft>
            </a:pPr>
            <a:fld id="{13D62B89-4EDD-4BD0-96AE-17C8BA44C6D5}" type="slidenum">
              <a:rPr lang="en-US" sz="1000" smtClean="0"/>
              <a:pPr>
                <a:lnSpc>
                  <a:spcPct val="90000"/>
                </a:lnSpc>
                <a:spcAft>
                  <a:spcPts val="600"/>
                </a:spcAft>
              </a:pPr>
              <a:t>8</a:t>
            </a:fld>
            <a:endParaRPr lang="en-US" sz="1000"/>
          </a:p>
        </p:txBody>
      </p:sp>
    </p:spTree>
    <p:extLst>
      <p:ext uri="{BB962C8B-B14F-4D97-AF65-F5344CB8AC3E}">
        <p14:creationId xmlns:p14="http://schemas.microsoft.com/office/powerpoint/2010/main" val="19368486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8254348-52CA-4D5A-B5E2-29B660412B23}"/>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Behavior upon patch entry</a:t>
            </a:r>
          </a:p>
        </p:txBody>
      </p:sp>
      <p:sp>
        <p:nvSpPr>
          <p:cNvPr id="13" name="Content Placeholder 2">
            <a:extLst>
              <a:ext uri="{FF2B5EF4-FFF2-40B4-BE49-F238E27FC236}">
                <a16:creationId xmlns:a16="http://schemas.microsoft.com/office/drawing/2014/main" id="{CE75C970-D11B-422F-8CF7-0078EC3B4FD6}"/>
              </a:ext>
            </a:extLst>
          </p:cNvPr>
          <p:cNvSpPr>
            <a:spLocks noGrp="1"/>
          </p:cNvSpPr>
          <p:nvPr>
            <p:ph sz="half" idx="1"/>
          </p:nvPr>
        </p:nvSpPr>
        <p:spPr>
          <a:xfrm>
            <a:off x="609599" y="1590366"/>
            <a:ext cx="5587997" cy="4525963"/>
          </a:xfrm>
        </p:spPr>
        <p:txBody>
          <a:bodyPr>
            <a:normAutofit/>
          </a:bodyPr>
          <a:lstStyle/>
          <a:p>
            <a:pPr marL="0" indent="0">
              <a:buNone/>
            </a:pPr>
            <a:endParaRPr lang="en-US" sz="3200" dirty="0">
              <a:latin typeface="+mj-lt"/>
            </a:endParaRPr>
          </a:p>
          <a:p>
            <a:pPr marL="0" indent="0">
              <a:buNone/>
            </a:pPr>
            <a:r>
              <a:rPr lang="en-US" sz="3200" dirty="0">
                <a:latin typeface="+mj-lt"/>
              </a:rPr>
              <a:t>Subjects collect berries at decaying rate when their force is maintained above 30N. </a:t>
            </a:r>
          </a:p>
          <a:p>
            <a:pPr marL="0" indent="0">
              <a:buNone/>
            </a:pPr>
            <a:endParaRPr lang="en-US" sz="3200" dirty="0">
              <a:latin typeface="+mj-lt"/>
            </a:endParaRPr>
          </a:p>
          <a:p>
            <a:pPr marL="0" indent="0">
              <a:buNone/>
            </a:pPr>
            <a:r>
              <a:rPr lang="en-US" sz="3200" dirty="0">
                <a:latin typeface="+mj-lt"/>
              </a:rPr>
              <a:t>Does environment effort affect their ramp-up behavior? </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a:xfrm>
            <a:off x="10363200" y="6629400"/>
            <a:ext cx="1219200" cy="228600"/>
          </a:xfrm>
        </p:spPr>
        <p:txBody>
          <a:bodyPr vert="horz" lIns="91440" tIns="45720" rIns="91440" bIns="45720" rtlCol="0" anchor="ctr">
            <a:normAutofit/>
          </a:bodyPr>
          <a:lstStyle/>
          <a:p>
            <a:pPr defTabSz="457200">
              <a:lnSpc>
                <a:spcPct val="90000"/>
              </a:lnSpc>
              <a:spcAft>
                <a:spcPts val="600"/>
              </a:spcAft>
            </a:pPr>
            <a:fld id="{3A98EE3D-8CD1-4C3F-BD1C-C98C9596463C}" type="slidenum">
              <a:rPr lang="en-US" sz="1000"/>
              <a:pPr defTabSz="457200">
                <a:lnSpc>
                  <a:spcPct val="90000"/>
                </a:lnSpc>
                <a:spcAft>
                  <a:spcPts val="600"/>
                </a:spcAft>
              </a:pPr>
              <a:t>80</a:t>
            </a:fld>
            <a:endParaRPr lang="en-US" sz="1000"/>
          </a:p>
        </p:txBody>
      </p:sp>
      <p:pic>
        <p:nvPicPr>
          <p:cNvPr id="6" name="Picture 5" descr="A picture containing graphical user interface&#10;&#10;Description automatically generated">
            <a:extLst>
              <a:ext uri="{FF2B5EF4-FFF2-40B4-BE49-F238E27FC236}">
                <a16:creationId xmlns:a16="http://schemas.microsoft.com/office/drawing/2014/main" id="{63AF38A4-A0EE-4711-A6B5-2B0F6F992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615" y="2006182"/>
            <a:ext cx="4867666" cy="3904496"/>
          </a:xfrm>
          <a:prstGeom prst="rect">
            <a:avLst/>
          </a:prstGeom>
        </p:spPr>
      </p:pic>
    </p:spTree>
    <p:extLst>
      <p:ext uri="{BB962C8B-B14F-4D97-AF65-F5344CB8AC3E}">
        <p14:creationId xmlns:p14="http://schemas.microsoft.com/office/powerpoint/2010/main" val="4619537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374B-C212-4F99-A2F6-C9569672E389}"/>
              </a:ext>
            </a:extLst>
          </p:cNvPr>
          <p:cNvSpPr>
            <a:spLocks noGrp="1"/>
          </p:cNvSpPr>
          <p:nvPr>
            <p:ph type="title"/>
          </p:nvPr>
        </p:nvSpPr>
        <p:spPr/>
        <p:txBody>
          <a:bodyPr/>
          <a:lstStyle/>
          <a:p>
            <a:r>
              <a:rPr lang="en-US" dirty="0"/>
              <a:t>Grip Ramp-up Metrics</a:t>
            </a:r>
          </a:p>
        </p:txBody>
      </p:sp>
      <p:sp>
        <p:nvSpPr>
          <p:cNvPr id="4" name="Slide Number Placeholder 3">
            <a:extLst>
              <a:ext uri="{FF2B5EF4-FFF2-40B4-BE49-F238E27FC236}">
                <a16:creationId xmlns:a16="http://schemas.microsoft.com/office/drawing/2014/main" id="{4CB36CEE-3D77-467C-940E-EBE3AC0A8B3E}"/>
              </a:ext>
            </a:extLst>
          </p:cNvPr>
          <p:cNvSpPr>
            <a:spLocks noGrp="1"/>
          </p:cNvSpPr>
          <p:nvPr>
            <p:ph type="sldNum" sz="quarter" idx="12"/>
          </p:nvPr>
        </p:nvSpPr>
        <p:spPr/>
        <p:txBody>
          <a:bodyPr/>
          <a:lstStyle/>
          <a:p>
            <a:fld id="{3A98EE3D-8CD1-4C3F-BD1C-C98C9596463C}" type="slidenum">
              <a:rPr lang="en-US" smtClean="0"/>
              <a:t>81</a:t>
            </a:fld>
            <a:endParaRPr lang="en-US" dirty="0"/>
          </a:p>
        </p:txBody>
      </p:sp>
      <p:sp>
        <p:nvSpPr>
          <p:cNvPr id="8" name="Rectangle: Rounded Corners 7">
            <a:extLst>
              <a:ext uri="{FF2B5EF4-FFF2-40B4-BE49-F238E27FC236}">
                <a16:creationId xmlns:a16="http://schemas.microsoft.com/office/drawing/2014/main" id="{7993E2D6-5F81-4267-9D76-602212DF7C0D}"/>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graphical user interface&#10;&#10;Description automatically generated">
            <a:extLst>
              <a:ext uri="{FF2B5EF4-FFF2-40B4-BE49-F238E27FC236}">
                <a16:creationId xmlns:a16="http://schemas.microsoft.com/office/drawing/2014/main" id="{6C57B9C9-815B-45D5-95CB-07141C2CD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0615" y="2006182"/>
            <a:ext cx="4867666" cy="3904496"/>
          </a:xfrm>
          <a:prstGeom prst="rect">
            <a:avLst/>
          </a:prstGeom>
        </p:spPr>
      </p:pic>
    </p:spTree>
    <p:extLst>
      <p:ext uri="{BB962C8B-B14F-4D97-AF65-F5344CB8AC3E}">
        <p14:creationId xmlns:p14="http://schemas.microsoft.com/office/powerpoint/2010/main" val="12444147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374B-C212-4F99-A2F6-C9569672E389}"/>
              </a:ext>
            </a:extLst>
          </p:cNvPr>
          <p:cNvSpPr>
            <a:spLocks noGrp="1"/>
          </p:cNvSpPr>
          <p:nvPr>
            <p:ph type="title"/>
          </p:nvPr>
        </p:nvSpPr>
        <p:spPr/>
        <p:txBody>
          <a:bodyPr/>
          <a:lstStyle/>
          <a:p>
            <a:r>
              <a:rPr lang="en-US" dirty="0"/>
              <a:t>Grip Ramp-up Metrics</a:t>
            </a:r>
          </a:p>
        </p:txBody>
      </p:sp>
      <p:sp>
        <p:nvSpPr>
          <p:cNvPr id="3" name="Content Placeholder 2">
            <a:extLst>
              <a:ext uri="{FF2B5EF4-FFF2-40B4-BE49-F238E27FC236}">
                <a16:creationId xmlns:a16="http://schemas.microsoft.com/office/drawing/2014/main" id="{B5A487B0-12AE-42C4-8321-441DAE43358E}"/>
              </a:ext>
            </a:extLst>
          </p:cNvPr>
          <p:cNvSpPr>
            <a:spLocks noGrp="1"/>
          </p:cNvSpPr>
          <p:nvPr>
            <p:ph idx="1"/>
          </p:nvPr>
        </p:nvSpPr>
        <p:spPr>
          <a:xfrm>
            <a:off x="609600" y="1600201"/>
            <a:ext cx="10972800" cy="4525963"/>
          </a:xfrm>
        </p:spPr>
        <p:txBody>
          <a:bodyPr>
            <a:normAutofit/>
          </a:bodyPr>
          <a:lstStyle/>
          <a:p>
            <a:pPr marL="514350" indent="-514350">
              <a:buFont typeface="+mj-lt"/>
              <a:buAutoNum type="arabicPeriod"/>
            </a:pPr>
            <a:endParaRPr lang="en-US" dirty="0"/>
          </a:p>
          <a:p>
            <a:pPr marL="0" indent="0">
              <a:buNone/>
            </a:pPr>
            <a:r>
              <a:rPr lang="en-US" dirty="0">
                <a:latin typeface="+mj-lt"/>
              </a:rPr>
              <a:t>Peak Force Rate (N/s)</a:t>
            </a:r>
          </a:p>
          <a:p>
            <a:pPr marL="0" indent="0">
              <a:buNone/>
            </a:pPr>
            <a:endParaRPr lang="en-US" dirty="0">
              <a:latin typeface="+mj-lt"/>
            </a:endParaRPr>
          </a:p>
          <a:p>
            <a:pPr marL="0" indent="0">
              <a:buNone/>
            </a:pPr>
            <a:endParaRPr lang="en-US" dirty="0">
              <a:latin typeface="+mj-lt"/>
            </a:endParaRPr>
          </a:p>
          <a:p>
            <a:pPr marL="0" indent="0">
              <a:buNone/>
            </a:pPr>
            <a:endParaRPr lang="en-US" dirty="0"/>
          </a:p>
        </p:txBody>
      </p:sp>
      <p:sp>
        <p:nvSpPr>
          <p:cNvPr id="4" name="Slide Number Placeholder 3">
            <a:extLst>
              <a:ext uri="{FF2B5EF4-FFF2-40B4-BE49-F238E27FC236}">
                <a16:creationId xmlns:a16="http://schemas.microsoft.com/office/drawing/2014/main" id="{4CB36CEE-3D77-467C-940E-EBE3AC0A8B3E}"/>
              </a:ext>
            </a:extLst>
          </p:cNvPr>
          <p:cNvSpPr>
            <a:spLocks noGrp="1"/>
          </p:cNvSpPr>
          <p:nvPr>
            <p:ph type="sldNum" sz="quarter" idx="12"/>
          </p:nvPr>
        </p:nvSpPr>
        <p:spPr/>
        <p:txBody>
          <a:bodyPr/>
          <a:lstStyle/>
          <a:p>
            <a:fld id="{3A98EE3D-8CD1-4C3F-BD1C-C98C9596463C}" type="slidenum">
              <a:rPr lang="en-US" smtClean="0"/>
              <a:t>82</a:t>
            </a:fld>
            <a:endParaRPr lang="en-US" dirty="0"/>
          </a:p>
        </p:txBody>
      </p:sp>
      <p:sp>
        <p:nvSpPr>
          <p:cNvPr id="8" name="Rectangle: Rounded Corners 7">
            <a:extLst>
              <a:ext uri="{FF2B5EF4-FFF2-40B4-BE49-F238E27FC236}">
                <a16:creationId xmlns:a16="http://schemas.microsoft.com/office/drawing/2014/main" id="{7993E2D6-5F81-4267-9D76-602212DF7C0D}"/>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Body builder">
            <a:extLst>
              <a:ext uri="{FF2B5EF4-FFF2-40B4-BE49-F238E27FC236}">
                <a16:creationId xmlns:a16="http://schemas.microsoft.com/office/drawing/2014/main" id="{5A67F519-429D-4FE7-BB40-FCE7E2B851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1600" y="2043864"/>
            <a:ext cx="914400" cy="914400"/>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E1623C14-5F3E-4F03-A1EE-0787BC458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0615" y="2006182"/>
            <a:ext cx="4867666" cy="3904496"/>
          </a:xfrm>
          <a:prstGeom prst="rect">
            <a:avLst/>
          </a:prstGeom>
        </p:spPr>
      </p:pic>
    </p:spTree>
    <p:extLst>
      <p:ext uri="{BB962C8B-B14F-4D97-AF65-F5344CB8AC3E}">
        <p14:creationId xmlns:p14="http://schemas.microsoft.com/office/powerpoint/2010/main" val="42735824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374B-C212-4F99-A2F6-C9569672E389}"/>
              </a:ext>
            </a:extLst>
          </p:cNvPr>
          <p:cNvSpPr>
            <a:spLocks noGrp="1"/>
          </p:cNvSpPr>
          <p:nvPr>
            <p:ph type="title"/>
          </p:nvPr>
        </p:nvSpPr>
        <p:spPr/>
        <p:txBody>
          <a:bodyPr/>
          <a:lstStyle/>
          <a:p>
            <a:r>
              <a:rPr lang="en-US" dirty="0"/>
              <a:t>Grip Ramp-up Metrics</a:t>
            </a:r>
          </a:p>
        </p:txBody>
      </p:sp>
      <p:sp>
        <p:nvSpPr>
          <p:cNvPr id="3" name="Content Placeholder 2">
            <a:extLst>
              <a:ext uri="{FF2B5EF4-FFF2-40B4-BE49-F238E27FC236}">
                <a16:creationId xmlns:a16="http://schemas.microsoft.com/office/drawing/2014/main" id="{B5A487B0-12AE-42C4-8321-441DAE43358E}"/>
              </a:ext>
            </a:extLst>
          </p:cNvPr>
          <p:cNvSpPr>
            <a:spLocks noGrp="1"/>
          </p:cNvSpPr>
          <p:nvPr>
            <p:ph idx="1"/>
          </p:nvPr>
        </p:nvSpPr>
        <p:spPr>
          <a:xfrm>
            <a:off x="609600" y="1600201"/>
            <a:ext cx="10972800" cy="4525963"/>
          </a:xfrm>
        </p:spPr>
        <p:txBody>
          <a:bodyPr>
            <a:normAutofit/>
          </a:bodyPr>
          <a:lstStyle/>
          <a:p>
            <a:pPr marL="514350" indent="-514350">
              <a:buFont typeface="+mj-lt"/>
              <a:buAutoNum type="arabicPeriod"/>
            </a:pPr>
            <a:endParaRPr lang="en-US" dirty="0"/>
          </a:p>
          <a:p>
            <a:pPr marL="0" indent="0">
              <a:buNone/>
            </a:pPr>
            <a:r>
              <a:rPr lang="en-US" dirty="0">
                <a:latin typeface="+mj-lt"/>
              </a:rPr>
              <a:t>Peak Force Rate (N/s)</a:t>
            </a:r>
          </a:p>
          <a:p>
            <a:pPr marL="0" indent="0">
              <a:buNone/>
            </a:pPr>
            <a:endParaRPr lang="en-US" dirty="0">
              <a:latin typeface="+mj-lt"/>
            </a:endParaRPr>
          </a:p>
          <a:p>
            <a:pPr marL="0" indent="0">
              <a:buNone/>
            </a:pPr>
            <a:r>
              <a:rPr lang="en-US" dirty="0">
                <a:latin typeface="+mj-lt"/>
              </a:rPr>
              <a:t>Grip Ramp-up Duration(s) </a:t>
            </a:r>
          </a:p>
          <a:p>
            <a:pPr marL="0" indent="0">
              <a:buNone/>
            </a:pPr>
            <a:endParaRPr lang="en-US" dirty="0">
              <a:latin typeface="+mj-lt"/>
            </a:endParaRPr>
          </a:p>
          <a:p>
            <a:pPr marL="0" indent="0">
              <a:buNone/>
            </a:pPr>
            <a:endParaRPr lang="en-US" dirty="0"/>
          </a:p>
        </p:txBody>
      </p:sp>
      <p:sp>
        <p:nvSpPr>
          <p:cNvPr id="4" name="Slide Number Placeholder 3">
            <a:extLst>
              <a:ext uri="{FF2B5EF4-FFF2-40B4-BE49-F238E27FC236}">
                <a16:creationId xmlns:a16="http://schemas.microsoft.com/office/drawing/2014/main" id="{4CB36CEE-3D77-467C-940E-EBE3AC0A8B3E}"/>
              </a:ext>
            </a:extLst>
          </p:cNvPr>
          <p:cNvSpPr>
            <a:spLocks noGrp="1"/>
          </p:cNvSpPr>
          <p:nvPr>
            <p:ph type="sldNum" sz="quarter" idx="12"/>
          </p:nvPr>
        </p:nvSpPr>
        <p:spPr/>
        <p:txBody>
          <a:bodyPr/>
          <a:lstStyle/>
          <a:p>
            <a:fld id="{3A98EE3D-8CD1-4C3F-BD1C-C98C9596463C}" type="slidenum">
              <a:rPr lang="en-US" smtClean="0"/>
              <a:t>83</a:t>
            </a:fld>
            <a:endParaRPr lang="en-US" dirty="0"/>
          </a:p>
        </p:txBody>
      </p:sp>
      <p:sp>
        <p:nvSpPr>
          <p:cNvPr id="8" name="Rectangle: Rounded Corners 7">
            <a:extLst>
              <a:ext uri="{FF2B5EF4-FFF2-40B4-BE49-F238E27FC236}">
                <a16:creationId xmlns:a16="http://schemas.microsoft.com/office/drawing/2014/main" id="{7993E2D6-5F81-4267-9D76-602212DF7C0D}"/>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Body builder">
            <a:extLst>
              <a:ext uri="{FF2B5EF4-FFF2-40B4-BE49-F238E27FC236}">
                <a16:creationId xmlns:a16="http://schemas.microsoft.com/office/drawing/2014/main" id="{5A67F519-429D-4FE7-BB40-FCE7E2B851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1600" y="2043864"/>
            <a:ext cx="914400" cy="914400"/>
          </a:xfrm>
          <a:prstGeom prst="rect">
            <a:avLst/>
          </a:prstGeom>
        </p:spPr>
      </p:pic>
      <p:pic>
        <p:nvPicPr>
          <p:cNvPr id="14" name="Graphic 13" descr="Alarm clock">
            <a:extLst>
              <a:ext uri="{FF2B5EF4-FFF2-40B4-BE49-F238E27FC236}">
                <a16:creationId xmlns:a16="http://schemas.microsoft.com/office/drawing/2014/main" id="{E14D4D2E-F465-4D1B-80D3-E271D61899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81600" y="3166644"/>
            <a:ext cx="914400" cy="91440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B6691BDC-0FEC-4D8F-9A80-0527D16B4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0615" y="2006182"/>
            <a:ext cx="4867666" cy="3904496"/>
          </a:xfrm>
          <a:prstGeom prst="rect">
            <a:avLst/>
          </a:prstGeom>
        </p:spPr>
      </p:pic>
    </p:spTree>
    <p:extLst>
      <p:ext uri="{BB962C8B-B14F-4D97-AF65-F5344CB8AC3E}">
        <p14:creationId xmlns:p14="http://schemas.microsoft.com/office/powerpoint/2010/main" val="28967987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11E45E-DF02-4658-8467-34F11737DE41}"/>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CC3D2D-0FCE-42B2-9A3E-0882C7C434B9}"/>
              </a:ext>
            </a:extLst>
          </p:cNvPr>
          <p:cNvSpPr>
            <a:spLocks noGrp="1"/>
          </p:cNvSpPr>
          <p:nvPr>
            <p:ph type="title"/>
          </p:nvPr>
        </p:nvSpPr>
        <p:spPr/>
        <p:txBody>
          <a:bodyPr/>
          <a:lstStyle/>
          <a:p>
            <a:r>
              <a:rPr lang="en-US" dirty="0"/>
              <a:t>Probe trials reflect effect of environment</a:t>
            </a:r>
          </a:p>
        </p:txBody>
      </p:sp>
      <p:sp>
        <p:nvSpPr>
          <p:cNvPr id="4" name="Slide Number Placeholder 3">
            <a:extLst>
              <a:ext uri="{FF2B5EF4-FFF2-40B4-BE49-F238E27FC236}">
                <a16:creationId xmlns:a16="http://schemas.microsoft.com/office/drawing/2014/main" id="{BFAE396E-470A-4B46-B05B-36F8808D8C35}"/>
              </a:ext>
            </a:extLst>
          </p:cNvPr>
          <p:cNvSpPr>
            <a:spLocks noGrp="1"/>
          </p:cNvSpPr>
          <p:nvPr>
            <p:ph type="sldNum" sz="quarter" idx="12"/>
          </p:nvPr>
        </p:nvSpPr>
        <p:spPr/>
        <p:txBody>
          <a:bodyPr/>
          <a:lstStyle/>
          <a:p>
            <a:fld id="{13D62B89-4EDD-4BD0-96AE-17C8BA44C6D5}" type="slidenum">
              <a:rPr lang="en-US" smtClean="0"/>
              <a:t>84</a:t>
            </a:fld>
            <a:endParaRPr lang="en-US"/>
          </a:p>
        </p:txBody>
      </p:sp>
      <p:pic>
        <p:nvPicPr>
          <p:cNvPr id="12" name="Content Placeholder 11" descr="A picture containing chart&#10;&#10;Description automatically generated">
            <a:extLst>
              <a:ext uri="{FF2B5EF4-FFF2-40B4-BE49-F238E27FC236}">
                <a16:creationId xmlns:a16="http://schemas.microsoft.com/office/drawing/2014/main" id="{1B44C4C5-E58C-46C7-976E-7C728CB10A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8669" y="2337210"/>
            <a:ext cx="9074662" cy="2511668"/>
          </a:xfrm>
        </p:spPr>
      </p:pic>
      <p:sp>
        <p:nvSpPr>
          <p:cNvPr id="36" name="TextBox 35">
            <a:extLst>
              <a:ext uri="{FF2B5EF4-FFF2-40B4-BE49-F238E27FC236}">
                <a16:creationId xmlns:a16="http://schemas.microsoft.com/office/drawing/2014/main" id="{59B84F13-DAF4-4898-B391-9DCFCD79B5FE}"/>
              </a:ext>
            </a:extLst>
          </p:cNvPr>
          <p:cNvSpPr txBox="1"/>
          <p:nvPr/>
        </p:nvSpPr>
        <p:spPr>
          <a:xfrm>
            <a:off x="1558669" y="5037771"/>
            <a:ext cx="9074662" cy="954107"/>
          </a:xfrm>
          <a:prstGeom prst="rect">
            <a:avLst/>
          </a:prstGeom>
          <a:noFill/>
        </p:spPr>
        <p:txBody>
          <a:bodyPr wrap="square">
            <a:spAutoFit/>
          </a:bodyPr>
          <a:lstStyle/>
          <a:p>
            <a:r>
              <a:rPr lang="en-US" sz="2800" dirty="0">
                <a:solidFill>
                  <a:schemeClr val="bg1"/>
                </a:solidFill>
                <a:latin typeface="+mj-lt"/>
              </a:rPr>
              <a:t>Metrics of harvest behavior are compared between probe trials that have equivalent mass (m=2kg)</a:t>
            </a:r>
          </a:p>
        </p:txBody>
      </p:sp>
    </p:spTree>
    <p:extLst>
      <p:ext uri="{BB962C8B-B14F-4D97-AF65-F5344CB8AC3E}">
        <p14:creationId xmlns:p14="http://schemas.microsoft.com/office/powerpoint/2010/main" val="1400892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11E45E-DF02-4658-8467-34F11737DE41}"/>
              </a:ext>
            </a:extLst>
          </p:cNvPr>
          <p:cNvSpPr/>
          <p:nvPr/>
        </p:nvSpPr>
        <p:spPr>
          <a:xfrm>
            <a:off x="736600" y="1417639"/>
            <a:ext cx="10693400"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CC3D2D-0FCE-42B2-9A3E-0882C7C434B9}"/>
              </a:ext>
            </a:extLst>
          </p:cNvPr>
          <p:cNvSpPr>
            <a:spLocks noGrp="1"/>
          </p:cNvSpPr>
          <p:nvPr>
            <p:ph type="title"/>
          </p:nvPr>
        </p:nvSpPr>
        <p:spPr/>
        <p:txBody>
          <a:bodyPr/>
          <a:lstStyle/>
          <a:p>
            <a:r>
              <a:rPr lang="en-US" dirty="0"/>
              <a:t>Probe trials reflect effect of environment</a:t>
            </a:r>
          </a:p>
        </p:txBody>
      </p:sp>
      <p:sp>
        <p:nvSpPr>
          <p:cNvPr id="4" name="Slide Number Placeholder 3">
            <a:extLst>
              <a:ext uri="{FF2B5EF4-FFF2-40B4-BE49-F238E27FC236}">
                <a16:creationId xmlns:a16="http://schemas.microsoft.com/office/drawing/2014/main" id="{BFAE396E-470A-4B46-B05B-36F8808D8C35}"/>
              </a:ext>
            </a:extLst>
          </p:cNvPr>
          <p:cNvSpPr>
            <a:spLocks noGrp="1"/>
          </p:cNvSpPr>
          <p:nvPr>
            <p:ph type="sldNum" sz="quarter" idx="12"/>
          </p:nvPr>
        </p:nvSpPr>
        <p:spPr/>
        <p:txBody>
          <a:bodyPr/>
          <a:lstStyle/>
          <a:p>
            <a:fld id="{13D62B89-4EDD-4BD0-96AE-17C8BA44C6D5}" type="slidenum">
              <a:rPr lang="en-US" smtClean="0"/>
              <a:t>85</a:t>
            </a:fld>
            <a:endParaRPr lang="en-US"/>
          </a:p>
        </p:txBody>
      </p:sp>
      <p:pic>
        <p:nvPicPr>
          <p:cNvPr id="12" name="Content Placeholder 11" descr="A picture containing chart&#10;&#10;Description automatically generated">
            <a:extLst>
              <a:ext uri="{FF2B5EF4-FFF2-40B4-BE49-F238E27FC236}">
                <a16:creationId xmlns:a16="http://schemas.microsoft.com/office/drawing/2014/main" id="{1B44C4C5-E58C-46C7-976E-7C728CB10A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8669" y="2337210"/>
            <a:ext cx="9074662" cy="2511668"/>
          </a:xfrm>
        </p:spPr>
      </p:pic>
      <p:sp>
        <p:nvSpPr>
          <p:cNvPr id="36" name="TextBox 35">
            <a:extLst>
              <a:ext uri="{FF2B5EF4-FFF2-40B4-BE49-F238E27FC236}">
                <a16:creationId xmlns:a16="http://schemas.microsoft.com/office/drawing/2014/main" id="{59B84F13-DAF4-4898-B391-9DCFCD79B5FE}"/>
              </a:ext>
            </a:extLst>
          </p:cNvPr>
          <p:cNvSpPr txBox="1"/>
          <p:nvPr/>
        </p:nvSpPr>
        <p:spPr>
          <a:xfrm>
            <a:off x="1558669" y="5037771"/>
            <a:ext cx="9074662" cy="954107"/>
          </a:xfrm>
          <a:prstGeom prst="rect">
            <a:avLst/>
          </a:prstGeom>
          <a:noFill/>
        </p:spPr>
        <p:txBody>
          <a:bodyPr wrap="square">
            <a:spAutoFit/>
          </a:bodyPr>
          <a:lstStyle/>
          <a:p>
            <a:r>
              <a:rPr lang="en-US" sz="2800" dirty="0">
                <a:solidFill>
                  <a:schemeClr val="bg1"/>
                </a:solidFill>
                <a:latin typeface="+mj-lt"/>
              </a:rPr>
              <a:t>Peak force rate and grip ramp-up duration are compared between probe trials that have equivalent mass (m=2kg)</a:t>
            </a:r>
          </a:p>
        </p:txBody>
      </p:sp>
      <p:pic>
        <p:nvPicPr>
          <p:cNvPr id="3" name="Graphic 2" descr="Body builder">
            <a:extLst>
              <a:ext uri="{FF2B5EF4-FFF2-40B4-BE49-F238E27FC236}">
                <a16:creationId xmlns:a16="http://schemas.microsoft.com/office/drawing/2014/main" id="{FA0126D4-AEA1-4FE0-823F-AC70AB73FD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9500" y="3238500"/>
            <a:ext cx="718344" cy="718344"/>
          </a:xfrm>
          <a:prstGeom prst="rect">
            <a:avLst/>
          </a:prstGeom>
        </p:spPr>
      </p:pic>
      <p:pic>
        <p:nvPicPr>
          <p:cNvPr id="5" name="Graphic 4" descr="Alarm clock">
            <a:extLst>
              <a:ext uri="{FF2B5EF4-FFF2-40B4-BE49-F238E27FC236}">
                <a16:creationId xmlns:a16="http://schemas.microsoft.com/office/drawing/2014/main" id="{B7E18D10-8774-4E0C-A8DD-C950294943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71776" y="3238500"/>
            <a:ext cx="718345" cy="718345"/>
          </a:xfrm>
          <a:prstGeom prst="rect">
            <a:avLst/>
          </a:prstGeom>
        </p:spPr>
      </p:pic>
      <p:pic>
        <p:nvPicPr>
          <p:cNvPr id="6" name="Graphic 5" descr="Body builder">
            <a:extLst>
              <a:ext uri="{FF2B5EF4-FFF2-40B4-BE49-F238E27FC236}">
                <a16:creationId xmlns:a16="http://schemas.microsoft.com/office/drawing/2014/main" id="{574CAE52-ECAF-4679-9A8A-5C7F2B585F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5025" y="3238499"/>
            <a:ext cx="718344" cy="718344"/>
          </a:xfrm>
          <a:prstGeom prst="rect">
            <a:avLst/>
          </a:prstGeom>
        </p:spPr>
      </p:pic>
      <p:pic>
        <p:nvPicPr>
          <p:cNvPr id="10" name="Graphic 9" descr="Alarm clock">
            <a:extLst>
              <a:ext uri="{FF2B5EF4-FFF2-40B4-BE49-F238E27FC236}">
                <a16:creationId xmlns:a16="http://schemas.microsoft.com/office/drawing/2014/main" id="{B5109A0C-B305-4C46-BEF8-55C020EC45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67301" y="3238499"/>
            <a:ext cx="718345" cy="718345"/>
          </a:xfrm>
          <a:prstGeom prst="rect">
            <a:avLst/>
          </a:prstGeom>
        </p:spPr>
      </p:pic>
      <p:pic>
        <p:nvPicPr>
          <p:cNvPr id="14" name="Graphic 13" descr="Body builder">
            <a:extLst>
              <a:ext uri="{FF2B5EF4-FFF2-40B4-BE49-F238E27FC236}">
                <a16:creationId xmlns:a16="http://schemas.microsoft.com/office/drawing/2014/main" id="{8B05DA51-B8DC-4453-91F8-C6D1C5971E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50550" y="3238499"/>
            <a:ext cx="718344" cy="718344"/>
          </a:xfrm>
          <a:prstGeom prst="rect">
            <a:avLst/>
          </a:prstGeom>
        </p:spPr>
      </p:pic>
      <p:pic>
        <p:nvPicPr>
          <p:cNvPr id="16" name="Graphic 15" descr="Alarm clock">
            <a:extLst>
              <a:ext uri="{FF2B5EF4-FFF2-40B4-BE49-F238E27FC236}">
                <a16:creationId xmlns:a16="http://schemas.microsoft.com/office/drawing/2014/main" id="{0E08254F-1428-442B-AD20-CCD1F15EDD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62826" y="3238499"/>
            <a:ext cx="718345" cy="718345"/>
          </a:xfrm>
          <a:prstGeom prst="rect">
            <a:avLst/>
          </a:prstGeom>
        </p:spPr>
      </p:pic>
      <p:pic>
        <p:nvPicPr>
          <p:cNvPr id="18" name="Graphic 17" descr="Body builder">
            <a:extLst>
              <a:ext uri="{FF2B5EF4-FFF2-40B4-BE49-F238E27FC236}">
                <a16:creationId xmlns:a16="http://schemas.microsoft.com/office/drawing/2014/main" id="{A7A8357C-B698-412D-96E9-2D123AFFC0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01879" y="3238498"/>
            <a:ext cx="718344" cy="718344"/>
          </a:xfrm>
          <a:prstGeom prst="rect">
            <a:avLst/>
          </a:prstGeom>
        </p:spPr>
      </p:pic>
      <p:pic>
        <p:nvPicPr>
          <p:cNvPr id="20" name="Graphic 19" descr="Alarm clock">
            <a:extLst>
              <a:ext uri="{FF2B5EF4-FFF2-40B4-BE49-F238E27FC236}">
                <a16:creationId xmlns:a16="http://schemas.microsoft.com/office/drawing/2014/main" id="{30934CB3-EA09-4C2A-8DBD-785089F144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14155" y="3238498"/>
            <a:ext cx="718345" cy="718345"/>
          </a:xfrm>
          <a:prstGeom prst="rect">
            <a:avLst/>
          </a:prstGeom>
        </p:spPr>
      </p:pic>
    </p:spTree>
    <p:extLst>
      <p:ext uri="{BB962C8B-B14F-4D97-AF65-F5344CB8AC3E}">
        <p14:creationId xmlns:p14="http://schemas.microsoft.com/office/powerpoint/2010/main" val="17057937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863CDDE4-830C-4488-BE69-00D4B2F92602}"/>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FD529C-424B-4815-84E6-D5575BEF194F}"/>
              </a:ext>
            </a:extLst>
          </p:cNvPr>
          <p:cNvSpPr>
            <a:spLocks noGrp="1"/>
          </p:cNvSpPr>
          <p:nvPr>
            <p:ph type="title"/>
          </p:nvPr>
        </p:nvSpPr>
        <p:spPr>
          <a:xfrm>
            <a:off x="471947" y="274980"/>
            <a:ext cx="11199351" cy="1143000"/>
          </a:xfrm>
        </p:spPr>
        <p:txBody>
          <a:bodyPr vert="horz" lIns="91440" tIns="45720" rIns="91440" bIns="45720" rtlCol="0">
            <a:noAutofit/>
          </a:bodyPr>
          <a:lstStyle/>
          <a:p>
            <a:r>
              <a:rPr lang="en-US" dirty="0"/>
              <a:t>Grip ramp-up is faster after history of low effort</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86</a:t>
            </a:fld>
            <a:endParaRPr lang="en-US"/>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idx="1"/>
          </p:nvPr>
        </p:nvSpPr>
        <p:spPr>
          <a:xfrm>
            <a:off x="609600" y="1600201"/>
            <a:ext cx="5384803" cy="4525963"/>
          </a:xfrm>
        </p:spPr>
        <p:txBody>
          <a:bodyPr>
            <a:normAutofit/>
          </a:bodyPr>
          <a:lstStyle/>
          <a:p>
            <a:pPr marL="514350" indent="-514350">
              <a:buFont typeface="+mj-lt"/>
              <a:buAutoNum type="arabicPeriod"/>
            </a:pPr>
            <a:endParaRPr lang="en-US" dirty="0"/>
          </a:p>
          <a:p>
            <a:pPr marL="0" indent="0">
              <a:buNone/>
            </a:pPr>
            <a:r>
              <a:rPr lang="en-US" dirty="0">
                <a:latin typeface="+mj-lt"/>
              </a:rPr>
              <a:t>Peak Force Rate (N/s): </a:t>
            </a:r>
          </a:p>
        </p:txBody>
      </p:sp>
      <p:pic>
        <p:nvPicPr>
          <p:cNvPr id="41" name="Picture 40">
            <a:extLst>
              <a:ext uri="{FF2B5EF4-FFF2-40B4-BE49-F238E27FC236}">
                <a16:creationId xmlns:a16="http://schemas.microsoft.com/office/drawing/2014/main" id="{3F4C052D-A548-4220-80C0-E2417E9E6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896" y="1817967"/>
            <a:ext cx="3435103" cy="4197105"/>
          </a:xfrm>
          <a:prstGeom prst="rect">
            <a:avLst/>
          </a:prstGeom>
        </p:spPr>
      </p:pic>
      <p:pic>
        <p:nvPicPr>
          <p:cNvPr id="43" name="Graphic 42" descr="Body builder">
            <a:extLst>
              <a:ext uri="{FF2B5EF4-FFF2-40B4-BE49-F238E27FC236}">
                <a16:creationId xmlns:a16="http://schemas.microsoft.com/office/drawing/2014/main" id="{D4728CC3-6601-4FFD-AAAB-E1A965A5A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600" y="2043864"/>
            <a:ext cx="914400" cy="914400"/>
          </a:xfrm>
          <a:prstGeom prst="rect">
            <a:avLst/>
          </a:prstGeom>
        </p:spPr>
      </p:pic>
    </p:spTree>
    <p:extLst>
      <p:ext uri="{BB962C8B-B14F-4D97-AF65-F5344CB8AC3E}">
        <p14:creationId xmlns:p14="http://schemas.microsoft.com/office/powerpoint/2010/main" val="5686302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96D618D-D471-4595-ACB8-0FF06D8FA597}"/>
              </a:ext>
            </a:extLst>
          </p:cNvPr>
          <p:cNvSpPr/>
          <p:nvPr/>
        </p:nvSpPr>
        <p:spPr>
          <a:xfrm>
            <a:off x="6400800" y="1524000"/>
            <a:ext cx="5270499"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87</a:t>
            </a:fld>
            <a:endParaRPr lang="en-US"/>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idx="1"/>
          </p:nvPr>
        </p:nvSpPr>
        <p:spPr>
          <a:xfrm>
            <a:off x="609600" y="1600201"/>
            <a:ext cx="5384803" cy="4525963"/>
          </a:xfrm>
        </p:spPr>
        <p:txBody>
          <a:bodyPr>
            <a:normAutofit/>
          </a:bodyPr>
          <a:lstStyle/>
          <a:p>
            <a:pPr marL="514350" indent="-514350">
              <a:buFont typeface="+mj-lt"/>
              <a:buAutoNum type="arabicPeriod"/>
            </a:pPr>
            <a:endParaRPr lang="en-US" dirty="0"/>
          </a:p>
          <a:p>
            <a:pPr marL="0" indent="0">
              <a:buNone/>
            </a:pPr>
            <a:r>
              <a:rPr lang="en-US" dirty="0">
                <a:latin typeface="+mj-lt"/>
              </a:rPr>
              <a:t>Peak Force Rate (N/s): </a:t>
            </a:r>
          </a:p>
          <a:p>
            <a:pPr marL="0" indent="0">
              <a:buNone/>
            </a:pPr>
            <a:r>
              <a:rPr lang="en-US" dirty="0">
                <a:latin typeface="+mj-lt"/>
              </a:rPr>
              <a:t>Subjects increase the rate of grip ramp-up in the low effort environment (p&lt;0.001). </a:t>
            </a:r>
          </a:p>
        </p:txBody>
      </p:sp>
      <p:pic>
        <p:nvPicPr>
          <p:cNvPr id="6" name="Picture 5">
            <a:extLst>
              <a:ext uri="{FF2B5EF4-FFF2-40B4-BE49-F238E27FC236}">
                <a16:creationId xmlns:a16="http://schemas.microsoft.com/office/drawing/2014/main" id="{CA840398-7851-4BCC-AC4E-A8603355D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896" y="1711287"/>
            <a:ext cx="3435103" cy="4303785"/>
          </a:xfrm>
          <a:prstGeom prst="rect">
            <a:avLst/>
          </a:prstGeom>
        </p:spPr>
      </p:pic>
      <p:pic>
        <p:nvPicPr>
          <p:cNvPr id="10" name="Graphic 9" descr="Body builder">
            <a:extLst>
              <a:ext uri="{FF2B5EF4-FFF2-40B4-BE49-F238E27FC236}">
                <a16:creationId xmlns:a16="http://schemas.microsoft.com/office/drawing/2014/main" id="{55E07F0B-F765-46C6-9DEA-C315FAF7FE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600" y="2043864"/>
            <a:ext cx="914400" cy="914400"/>
          </a:xfrm>
          <a:prstGeom prst="rect">
            <a:avLst/>
          </a:prstGeom>
        </p:spPr>
      </p:pic>
      <p:sp>
        <p:nvSpPr>
          <p:cNvPr id="12" name="Title 1">
            <a:extLst>
              <a:ext uri="{FF2B5EF4-FFF2-40B4-BE49-F238E27FC236}">
                <a16:creationId xmlns:a16="http://schemas.microsoft.com/office/drawing/2014/main" id="{CF5DBADE-1E02-4931-8C68-625643EC9582}"/>
              </a:ext>
            </a:extLst>
          </p:cNvPr>
          <p:cNvSpPr>
            <a:spLocks noGrp="1"/>
          </p:cNvSpPr>
          <p:nvPr>
            <p:ph type="title"/>
          </p:nvPr>
        </p:nvSpPr>
        <p:spPr>
          <a:xfrm>
            <a:off x="471947" y="274980"/>
            <a:ext cx="11199351" cy="1143000"/>
          </a:xfrm>
        </p:spPr>
        <p:txBody>
          <a:bodyPr vert="horz" lIns="91440" tIns="45720" rIns="91440" bIns="45720" rtlCol="0">
            <a:noAutofit/>
          </a:bodyPr>
          <a:lstStyle/>
          <a:p>
            <a:r>
              <a:rPr lang="en-US" dirty="0"/>
              <a:t>Grip ramp-up is faster after history of low effort</a:t>
            </a:r>
          </a:p>
        </p:txBody>
      </p:sp>
    </p:spTree>
    <p:extLst>
      <p:ext uri="{BB962C8B-B14F-4D97-AF65-F5344CB8AC3E}">
        <p14:creationId xmlns:p14="http://schemas.microsoft.com/office/powerpoint/2010/main" val="31798114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88</a:t>
            </a:fld>
            <a:endParaRPr lang="en-US"/>
          </a:p>
        </p:txBody>
      </p:sp>
      <p:sp>
        <p:nvSpPr>
          <p:cNvPr id="4" name="Rectangle: Rounded Corners 3">
            <a:extLst>
              <a:ext uri="{FF2B5EF4-FFF2-40B4-BE49-F238E27FC236}">
                <a16:creationId xmlns:a16="http://schemas.microsoft.com/office/drawing/2014/main" id="{579BBFE8-C358-4B30-830E-7E98E6275130}"/>
              </a:ext>
            </a:extLst>
          </p:cNvPr>
          <p:cNvSpPr/>
          <p:nvPr/>
        </p:nvSpPr>
        <p:spPr>
          <a:xfrm>
            <a:off x="6197598" y="1524000"/>
            <a:ext cx="5473701"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idx="1"/>
          </p:nvPr>
        </p:nvSpPr>
        <p:spPr>
          <a:xfrm>
            <a:off x="609600" y="1600201"/>
            <a:ext cx="5384803" cy="4525963"/>
          </a:xfrm>
        </p:spPr>
        <p:txBody>
          <a:bodyPr>
            <a:normAutofit/>
          </a:bodyPr>
          <a:lstStyle/>
          <a:p>
            <a:pPr marL="514350" indent="-514350">
              <a:buFont typeface="+mj-lt"/>
              <a:buAutoNum type="arabicPeriod"/>
            </a:pPr>
            <a:endParaRPr lang="en-US" dirty="0"/>
          </a:p>
          <a:p>
            <a:pPr marL="0" indent="0">
              <a:buNone/>
            </a:pPr>
            <a:r>
              <a:rPr lang="en-US" dirty="0">
                <a:latin typeface="+mj-lt"/>
              </a:rPr>
              <a:t>Grip Ramp-up Duration (s): </a:t>
            </a:r>
          </a:p>
        </p:txBody>
      </p:sp>
      <p:pic>
        <p:nvPicPr>
          <p:cNvPr id="10" name="Picture 9">
            <a:extLst>
              <a:ext uri="{FF2B5EF4-FFF2-40B4-BE49-F238E27FC236}">
                <a16:creationId xmlns:a16="http://schemas.microsoft.com/office/drawing/2014/main" id="{7FD4459F-CF7E-491A-8C8F-5E773B1E2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332" y="1819492"/>
            <a:ext cx="3316231" cy="4087376"/>
          </a:xfrm>
          <a:prstGeom prst="rect">
            <a:avLst/>
          </a:prstGeom>
        </p:spPr>
      </p:pic>
      <p:pic>
        <p:nvPicPr>
          <p:cNvPr id="12" name="Graphic 11" descr="Alarm clock">
            <a:extLst>
              <a:ext uri="{FF2B5EF4-FFF2-40B4-BE49-F238E27FC236}">
                <a16:creationId xmlns:a16="http://schemas.microsoft.com/office/drawing/2014/main" id="{8DDC70E5-B4F9-469F-95DF-04D860209B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3196" y="2045767"/>
            <a:ext cx="914400" cy="914400"/>
          </a:xfrm>
          <a:prstGeom prst="rect">
            <a:avLst/>
          </a:prstGeom>
        </p:spPr>
      </p:pic>
      <p:sp>
        <p:nvSpPr>
          <p:cNvPr id="11" name="Title 1">
            <a:extLst>
              <a:ext uri="{FF2B5EF4-FFF2-40B4-BE49-F238E27FC236}">
                <a16:creationId xmlns:a16="http://schemas.microsoft.com/office/drawing/2014/main" id="{BA388523-C598-4B1C-A6C9-55C32580E4F4}"/>
              </a:ext>
            </a:extLst>
          </p:cNvPr>
          <p:cNvSpPr>
            <a:spLocks noGrp="1"/>
          </p:cNvSpPr>
          <p:nvPr>
            <p:ph type="title"/>
          </p:nvPr>
        </p:nvSpPr>
        <p:spPr>
          <a:xfrm>
            <a:off x="471947" y="274980"/>
            <a:ext cx="11199351" cy="1143000"/>
          </a:xfrm>
        </p:spPr>
        <p:txBody>
          <a:bodyPr vert="horz" lIns="91440" tIns="45720" rIns="91440" bIns="45720" rtlCol="0">
            <a:noAutofit/>
          </a:bodyPr>
          <a:lstStyle/>
          <a:p>
            <a:r>
              <a:rPr lang="en-US" dirty="0"/>
              <a:t>Grip ramp-up is faster after history of low effort</a:t>
            </a:r>
          </a:p>
        </p:txBody>
      </p:sp>
    </p:spTree>
    <p:extLst>
      <p:ext uri="{BB962C8B-B14F-4D97-AF65-F5344CB8AC3E}">
        <p14:creationId xmlns:p14="http://schemas.microsoft.com/office/powerpoint/2010/main" val="24569467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7E7859-A7C5-4CF5-B59D-1EDFD88C3FE5}"/>
              </a:ext>
            </a:extLst>
          </p:cNvPr>
          <p:cNvSpPr txBox="1">
            <a:spLocks/>
          </p:cNvSpPr>
          <p:nvPr/>
        </p:nvSpPr>
        <p:spPr>
          <a:xfrm>
            <a:off x="471947" y="274980"/>
            <a:ext cx="11199351" cy="1143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sz="4400" kern="1200">
                <a:solidFill>
                  <a:schemeClr val="tx1"/>
                </a:solidFill>
                <a:latin typeface="+mj-lt"/>
                <a:ea typeface="+mj-ea"/>
                <a:cs typeface="+mj-cs"/>
              </a:defRPr>
            </a:lvl1pPr>
          </a:lstStyle>
          <a:p>
            <a:r>
              <a:rPr lang="en-US" dirty="0"/>
              <a:t>Grip ramp-up is faster after history of low effort</a:t>
            </a:r>
          </a:p>
        </p:txBody>
      </p:sp>
      <p:sp>
        <p:nvSpPr>
          <p:cNvPr id="8" name="Slide Number Placeholder 7">
            <a:extLst>
              <a:ext uri="{FF2B5EF4-FFF2-40B4-BE49-F238E27FC236}">
                <a16:creationId xmlns:a16="http://schemas.microsoft.com/office/drawing/2014/main" id="{6573889C-2550-47A1-A513-47AA9BD2FD7C}"/>
              </a:ext>
            </a:extLst>
          </p:cNvPr>
          <p:cNvSpPr>
            <a:spLocks noGrp="1"/>
          </p:cNvSpPr>
          <p:nvPr>
            <p:ph type="sldNum" sz="quarter" idx="12"/>
          </p:nvPr>
        </p:nvSpPr>
        <p:spPr/>
        <p:txBody>
          <a:bodyPr vert="horz" lIns="91440" tIns="45720" rIns="91440" bIns="45720" rtlCol="0">
            <a:normAutofit fontScale="92500" lnSpcReduction="10000"/>
          </a:bodyPr>
          <a:lstStyle/>
          <a:p>
            <a:pPr defTabSz="457200">
              <a:spcAft>
                <a:spcPts val="600"/>
              </a:spcAft>
            </a:pPr>
            <a:fld id="{3A98EE3D-8CD1-4C3F-BD1C-C98C9596463C}" type="slidenum">
              <a:rPr lang="en-US"/>
              <a:pPr defTabSz="457200">
                <a:spcAft>
                  <a:spcPts val="600"/>
                </a:spcAft>
              </a:pPr>
              <a:t>89</a:t>
            </a:fld>
            <a:endParaRPr lang="en-US"/>
          </a:p>
        </p:txBody>
      </p:sp>
      <p:sp>
        <p:nvSpPr>
          <p:cNvPr id="4" name="Rectangle: Rounded Corners 3">
            <a:extLst>
              <a:ext uri="{FF2B5EF4-FFF2-40B4-BE49-F238E27FC236}">
                <a16:creationId xmlns:a16="http://schemas.microsoft.com/office/drawing/2014/main" id="{579BBFE8-C358-4B30-830E-7E98E6275130}"/>
              </a:ext>
            </a:extLst>
          </p:cNvPr>
          <p:cNvSpPr/>
          <p:nvPr/>
        </p:nvSpPr>
        <p:spPr>
          <a:xfrm>
            <a:off x="6197598" y="1524000"/>
            <a:ext cx="5473701" cy="4678361"/>
          </a:xfrm>
          <a:prstGeom prst="roundRect">
            <a:avLst>
              <a:gd name="adj" fmla="val 514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AF2EAAF8-797E-4373-8161-F6C35A497397}"/>
              </a:ext>
            </a:extLst>
          </p:cNvPr>
          <p:cNvSpPr>
            <a:spLocks noGrp="1"/>
          </p:cNvSpPr>
          <p:nvPr>
            <p:ph idx="1"/>
          </p:nvPr>
        </p:nvSpPr>
        <p:spPr>
          <a:xfrm>
            <a:off x="609600" y="1600201"/>
            <a:ext cx="5384803" cy="4525963"/>
          </a:xfrm>
        </p:spPr>
        <p:txBody>
          <a:bodyPr>
            <a:normAutofit/>
          </a:bodyPr>
          <a:lstStyle/>
          <a:p>
            <a:pPr marL="514350" indent="-514350">
              <a:buFont typeface="+mj-lt"/>
              <a:buAutoNum type="arabicPeriod"/>
            </a:pPr>
            <a:endParaRPr lang="en-US" dirty="0"/>
          </a:p>
          <a:p>
            <a:pPr marL="0" indent="0">
              <a:buNone/>
            </a:pPr>
            <a:r>
              <a:rPr lang="en-US" dirty="0">
                <a:latin typeface="+mj-lt"/>
              </a:rPr>
              <a:t>Grip Ramp-up Duration (s): </a:t>
            </a:r>
          </a:p>
          <a:p>
            <a:pPr marL="0" indent="0">
              <a:buNone/>
            </a:pPr>
            <a:r>
              <a:rPr lang="en-US" dirty="0">
                <a:latin typeface="+mj-lt"/>
              </a:rPr>
              <a:t>Subjects take less time to increase their force to the threshold in the low effort environment (p=0.002). </a:t>
            </a:r>
          </a:p>
        </p:txBody>
      </p:sp>
      <p:pic>
        <p:nvPicPr>
          <p:cNvPr id="5" name="Picture 4" descr="Shape&#10;&#10;Description automatically generated">
            <a:extLst>
              <a:ext uri="{FF2B5EF4-FFF2-40B4-BE49-F238E27FC236}">
                <a16:creationId xmlns:a16="http://schemas.microsoft.com/office/drawing/2014/main" id="{7AE147CF-F2C7-41FF-92AE-C41F27459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6332" y="1819492"/>
            <a:ext cx="3316231" cy="4087376"/>
          </a:xfrm>
          <a:prstGeom prst="rect">
            <a:avLst/>
          </a:prstGeom>
        </p:spPr>
      </p:pic>
      <p:pic>
        <p:nvPicPr>
          <p:cNvPr id="3" name="Graphic 2" descr="Alarm clock">
            <a:extLst>
              <a:ext uri="{FF2B5EF4-FFF2-40B4-BE49-F238E27FC236}">
                <a16:creationId xmlns:a16="http://schemas.microsoft.com/office/drawing/2014/main" id="{BF022B62-3F89-49F9-9019-C1AB5E674E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83196" y="2045767"/>
            <a:ext cx="914400" cy="914400"/>
          </a:xfrm>
          <a:prstGeom prst="rect">
            <a:avLst/>
          </a:prstGeom>
        </p:spPr>
      </p:pic>
    </p:spTree>
    <p:extLst>
      <p:ext uri="{BB962C8B-B14F-4D97-AF65-F5344CB8AC3E}">
        <p14:creationId xmlns:p14="http://schemas.microsoft.com/office/powerpoint/2010/main" val="829947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3A2D-F166-4A24-9B79-C78EB590A8E4}"/>
              </a:ext>
            </a:extLst>
          </p:cNvPr>
          <p:cNvSpPr>
            <a:spLocks noGrp="1"/>
          </p:cNvSpPr>
          <p:nvPr>
            <p:ph type="title"/>
          </p:nvPr>
        </p:nvSpPr>
        <p:spPr>
          <a:xfrm>
            <a:off x="609600" y="274639"/>
            <a:ext cx="10972800" cy="1143000"/>
          </a:xfrm>
        </p:spPr>
        <p:txBody>
          <a:bodyPr vert="horz" lIns="91440" tIns="45720" rIns="91440" bIns="45720" rtlCol="0" anchor="ctr">
            <a:normAutofit/>
          </a:bodyPr>
          <a:lstStyle/>
          <a:p>
            <a:r>
              <a:rPr lang="en-US" dirty="0"/>
              <a:t>Optimal Foraging Theory</a:t>
            </a:r>
          </a:p>
        </p:txBody>
      </p:sp>
      <p:pic>
        <p:nvPicPr>
          <p:cNvPr id="5" name="Content Placeholder 4" descr="Bee depositing into a honeycomb">
            <a:extLst>
              <a:ext uri="{FF2B5EF4-FFF2-40B4-BE49-F238E27FC236}">
                <a16:creationId xmlns:a16="http://schemas.microsoft.com/office/drawing/2014/main" id="{A4DA48F8-E27B-40E7-8F52-21EC448D1F26}"/>
              </a:ext>
            </a:extLst>
          </p:cNvPr>
          <p:cNvPicPr>
            <a:picLocks noGrp="1" noChangeAspect="1"/>
          </p:cNvPicPr>
          <p:nvPr>
            <p:ph sz="half" idx="1"/>
          </p:nvPr>
        </p:nvPicPr>
        <p:blipFill rotWithShape="1">
          <a:blip r:embed="rId3"/>
          <a:srcRect l="5293" r="15290" b="-1"/>
          <a:stretch/>
        </p:blipFill>
        <p:spPr>
          <a:xfrm>
            <a:off x="609600" y="1600201"/>
            <a:ext cx="5384800" cy="4525963"/>
          </a:xfrm>
          <a:prstGeom prst="rect">
            <a:avLst/>
          </a:prstGeom>
          <a:noFill/>
        </p:spPr>
      </p:pic>
      <p:sp>
        <p:nvSpPr>
          <p:cNvPr id="11" name="Content Placeholder 3">
            <a:extLst>
              <a:ext uri="{FF2B5EF4-FFF2-40B4-BE49-F238E27FC236}">
                <a16:creationId xmlns:a16="http://schemas.microsoft.com/office/drawing/2014/main" id="{049B59AC-5DB1-4A87-8AA2-DC38A71DB60F}"/>
              </a:ext>
            </a:extLst>
          </p:cNvPr>
          <p:cNvSpPr>
            <a:spLocks noGrp="1"/>
          </p:cNvSpPr>
          <p:nvPr>
            <p:ph sz="half" idx="2"/>
          </p:nvPr>
        </p:nvSpPr>
        <p:spPr>
          <a:xfrm>
            <a:off x="6197600" y="1600201"/>
            <a:ext cx="5384800" cy="4525963"/>
          </a:xfrm>
        </p:spPr>
        <p:txBody>
          <a:bodyPr/>
          <a:lstStyle/>
          <a:p>
            <a:pPr marL="0" indent="0">
              <a:buNone/>
            </a:pPr>
            <a:r>
              <a:rPr lang="en-US" dirty="0">
                <a:latin typeface="+mj-lt"/>
              </a:rPr>
              <a:t>How do animals behave when foraging for food?</a:t>
            </a:r>
          </a:p>
          <a:p>
            <a:pPr marL="0" indent="0">
              <a:buNone/>
            </a:pPr>
            <a:endParaRPr lang="en-US" dirty="0">
              <a:latin typeface="+mj-lt"/>
            </a:endParaRPr>
          </a:p>
          <a:p>
            <a:pPr marL="0" indent="0">
              <a:buNone/>
            </a:pPr>
            <a:r>
              <a:rPr lang="en-US" dirty="0">
                <a:latin typeface="+mj-lt"/>
              </a:rPr>
              <a:t>Considers a global capture rate that is being optimized.</a:t>
            </a:r>
          </a:p>
          <a:p>
            <a:pPr marL="0" indent="0">
              <a:buNone/>
            </a:pPr>
            <a:endParaRPr lang="en-US" dirty="0">
              <a:latin typeface="+mj-lt"/>
            </a:endParaRPr>
          </a:p>
          <a:p>
            <a:pPr marL="0" indent="0">
              <a:buNone/>
            </a:pPr>
            <a:endParaRPr lang="en-US" dirty="0">
              <a:latin typeface="+mj-lt"/>
            </a:endParaRPr>
          </a:p>
        </p:txBody>
      </p:sp>
      <p:sp>
        <p:nvSpPr>
          <p:cNvPr id="3" name="Slide Number Placeholder 2">
            <a:extLst>
              <a:ext uri="{FF2B5EF4-FFF2-40B4-BE49-F238E27FC236}">
                <a16:creationId xmlns:a16="http://schemas.microsoft.com/office/drawing/2014/main" id="{78F9082C-F65F-4EBA-9886-996B57D909E2}"/>
              </a:ext>
            </a:extLst>
          </p:cNvPr>
          <p:cNvSpPr>
            <a:spLocks noGrp="1"/>
          </p:cNvSpPr>
          <p:nvPr>
            <p:ph type="sldNum" sz="quarter" idx="12"/>
          </p:nvPr>
        </p:nvSpPr>
        <p:spPr>
          <a:xfrm>
            <a:off x="10363200" y="6629400"/>
            <a:ext cx="1219200" cy="228600"/>
          </a:xfrm>
        </p:spPr>
        <p:txBody>
          <a:bodyPr anchor="ctr">
            <a:normAutofit/>
          </a:bodyPr>
          <a:lstStyle/>
          <a:p>
            <a:pPr>
              <a:lnSpc>
                <a:spcPct val="90000"/>
              </a:lnSpc>
              <a:spcAft>
                <a:spcPts val="600"/>
              </a:spcAft>
            </a:pPr>
            <a:fld id="{13D62B89-4EDD-4BD0-96AE-17C8BA44C6D5}" type="slidenum">
              <a:rPr lang="en-US" sz="1000" smtClean="0"/>
              <a:pPr>
                <a:lnSpc>
                  <a:spcPct val="90000"/>
                </a:lnSpc>
                <a:spcAft>
                  <a:spcPts val="600"/>
                </a:spcAft>
              </a:pPr>
              <a:t>9</a:t>
            </a:fld>
            <a:endParaRPr lang="en-US" sz="1000"/>
          </a:p>
        </p:txBody>
      </p:sp>
    </p:spTree>
    <p:extLst>
      <p:ext uri="{BB962C8B-B14F-4D97-AF65-F5344CB8AC3E}">
        <p14:creationId xmlns:p14="http://schemas.microsoft.com/office/powerpoint/2010/main" val="35106616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292B-5D2B-43B8-942C-0524AC81E602}"/>
              </a:ext>
            </a:extLst>
          </p:cNvPr>
          <p:cNvSpPr>
            <a:spLocks noGrp="1"/>
          </p:cNvSpPr>
          <p:nvPr>
            <p:ph type="title"/>
          </p:nvPr>
        </p:nvSpPr>
        <p:spPr/>
        <p:txBody>
          <a:bodyPr/>
          <a:lstStyle/>
          <a:p>
            <a:r>
              <a:rPr lang="en-US" dirty="0"/>
              <a:t>Hypotheses</a:t>
            </a:r>
          </a:p>
        </p:txBody>
      </p:sp>
      <p:sp>
        <p:nvSpPr>
          <p:cNvPr id="6" name="Content Placeholder 5">
            <a:extLst>
              <a:ext uri="{FF2B5EF4-FFF2-40B4-BE49-F238E27FC236}">
                <a16:creationId xmlns:a16="http://schemas.microsoft.com/office/drawing/2014/main" id="{D3B905B3-D7A5-4085-821F-213DE9EBBD82}"/>
              </a:ext>
            </a:extLst>
          </p:cNvPr>
          <p:cNvSpPr>
            <a:spLocks noGrp="1"/>
          </p:cNvSpPr>
          <p:nvPr>
            <p:ph idx="1"/>
          </p:nvPr>
        </p:nvSpPr>
        <p:spPr>
          <a:xfrm>
            <a:off x="609600" y="1600201"/>
            <a:ext cx="8077200" cy="4525963"/>
          </a:xfrm>
        </p:spPr>
        <p:txBody>
          <a:bodyPr/>
          <a:lstStyle/>
          <a:p>
            <a:pPr marL="0" indent="0">
              <a:buNone/>
            </a:pPr>
            <a:endParaRPr lang="en-US" dirty="0">
              <a:latin typeface="+mj-lt"/>
            </a:endParaRPr>
          </a:p>
          <a:p>
            <a:pPr marL="0" indent="0">
              <a:buNone/>
            </a:pPr>
            <a:r>
              <a:rPr lang="en-US" dirty="0">
                <a:solidFill>
                  <a:schemeClr val="tx1">
                    <a:lumMod val="25000"/>
                  </a:schemeClr>
                </a:solidFill>
                <a:latin typeface="+mj-lt"/>
              </a:rPr>
              <a:t>H1. Movement vigor between patches increases after a history of low effort as compared to a history of high effort. </a:t>
            </a:r>
          </a:p>
          <a:p>
            <a:pPr marL="0" indent="0">
              <a:buNone/>
            </a:pPr>
            <a:endParaRPr lang="en-US" dirty="0">
              <a:latin typeface="+mj-lt"/>
            </a:endParaRPr>
          </a:p>
          <a:p>
            <a:pPr marL="0" indent="0">
              <a:buNone/>
            </a:pPr>
            <a:r>
              <a:rPr lang="en-US" dirty="0">
                <a:solidFill>
                  <a:schemeClr val="accent1"/>
                </a:solidFill>
                <a:latin typeface="+mj-lt"/>
              </a:rPr>
              <a:t>H2. </a:t>
            </a:r>
            <a:r>
              <a:rPr lang="en-US" dirty="0">
                <a:latin typeface="+mj-lt"/>
              </a:rPr>
              <a:t>Duration of harvest decreases after a history of low effort as opposed to a history of high effort. </a:t>
            </a:r>
          </a:p>
        </p:txBody>
      </p:sp>
      <p:sp>
        <p:nvSpPr>
          <p:cNvPr id="5" name="Slide Number Placeholder 4">
            <a:extLst>
              <a:ext uri="{FF2B5EF4-FFF2-40B4-BE49-F238E27FC236}">
                <a16:creationId xmlns:a16="http://schemas.microsoft.com/office/drawing/2014/main" id="{02D64608-B0E2-4E1C-A354-02B5A1F6C5FA}"/>
              </a:ext>
            </a:extLst>
          </p:cNvPr>
          <p:cNvSpPr>
            <a:spLocks noGrp="1"/>
          </p:cNvSpPr>
          <p:nvPr>
            <p:ph type="sldNum" sz="quarter" idx="12"/>
          </p:nvPr>
        </p:nvSpPr>
        <p:spPr/>
        <p:txBody>
          <a:bodyPr/>
          <a:lstStyle/>
          <a:p>
            <a:fld id="{13D62B89-4EDD-4BD0-96AE-17C8BA44C6D5}" type="slidenum">
              <a:rPr lang="en-US" smtClean="0"/>
              <a:t>90</a:t>
            </a:fld>
            <a:endParaRPr lang="en-US"/>
          </a:p>
        </p:txBody>
      </p:sp>
      <p:sp>
        <p:nvSpPr>
          <p:cNvPr id="8" name="Rectangle: Rounded Corners 7">
            <a:extLst>
              <a:ext uri="{FF2B5EF4-FFF2-40B4-BE49-F238E27FC236}">
                <a16:creationId xmlns:a16="http://schemas.microsoft.com/office/drawing/2014/main" id="{F99A2ED9-4FAD-4EF7-A66A-24904CFB0D3A}"/>
              </a:ext>
            </a:extLst>
          </p:cNvPr>
          <p:cNvSpPr/>
          <p:nvPr/>
        </p:nvSpPr>
        <p:spPr>
          <a:xfrm>
            <a:off x="9423518" y="1600201"/>
            <a:ext cx="2061680" cy="2070196"/>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B9738D04-0A26-49F8-9CA1-015D4835A3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0050" y="1682752"/>
            <a:ext cx="1864550" cy="1944688"/>
          </a:xfrm>
          <a:prstGeom prst="rect">
            <a:avLst/>
          </a:prstGeom>
        </p:spPr>
      </p:pic>
      <p:sp>
        <p:nvSpPr>
          <p:cNvPr id="12" name="Rectangle: Rounded Corners 11">
            <a:extLst>
              <a:ext uri="{FF2B5EF4-FFF2-40B4-BE49-F238E27FC236}">
                <a16:creationId xmlns:a16="http://schemas.microsoft.com/office/drawing/2014/main" id="{071F1B36-A1B3-49C1-ABD8-C26183B1310A}"/>
              </a:ext>
            </a:extLst>
          </p:cNvPr>
          <p:cNvSpPr/>
          <p:nvPr/>
        </p:nvSpPr>
        <p:spPr>
          <a:xfrm>
            <a:off x="9423518" y="3998810"/>
            <a:ext cx="2061680" cy="2070197"/>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A8007742-F016-43E4-97FB-66E44117E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2885" y="4044842"/>
            <a:ext cx="2012799" cy="2006965"/>
          </a:xfrm>
          <a:prstGeom prst="rect">
            <a:avLst/>
          </a:prstGeom>
        </p:spPr>
      </p:pic>
      <p:sp>
        <p:nvSpPr>
          <p:cNvPr id="3" name="Rectangle: Rounded Corners 2">
            <a:extLst>
              <a:ext uri="{FF2B5EF4-FFF2-40B4-BE49-F238E27FC236}">
                <a16:creationId xmlns:a16="http://schemas.microsoft.com/office/drawing/2014/main" id="{BD6A7896-0DC5-4518-9AE9-619354A98CE1}"/>
              </a:ext>
            </a:extLst>
          </p:cNvPr>
          <p:cNvSpPr/>
          <p:nvPr/>
        </p:nvSpPr>
        <p:spPr>
          <a:xfrm>
            <a:off x="9423518" y="1600201"/>
            <a:ext cx="2061680" cy="2070196"/>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5B043D1-76DD-4373-B1EE-5E933178CC04}"/>
              </a:ext>
            </a:extLst>
          </p:cNvPr>
          <p:cNvSpPr/>
          <p:nvPr/>
        </p:nvSpPr>
        <p:spPr>
          <a:xfrm>
            <a:off x="9423518" y="3998810"/>
            <a:ext cx="2061680" cy="2070197"/>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 schematic&#10;&#10;Description automatically generated">
            <a:extLst>
              <a:ext uri="{FF2B5EF4-FFF2-40B4-BE49-F238E27FC236}">
                <a16:creationId xmlns:a16="http://schemas.microsoft.com/office/drawing/2014/main" id="{EB2A3A8D-76A6-45FB-A810-29F854EB00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1860" y="1775212"/>
            <a:ext cx="1783482" cy="1943402"/>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ECD78C6-A1D2-462B-84A1-D96BBE7315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1860" y="4287947"/>
            <a:ext cx="1788691" cy="1838217"/>
          </a:xfrm>
          <a:prstGeom prst="rect">
            <a:avLst/>
          </a:prstGeom>
        </p:spPr>
      </p:pic>
      <p:sp>
        <p:nvSpPr>
          <p:cNvPr id="18" name="TextBox 17">
            <a:extLst>
              <a:ext uri="{FF2B5EF4-FFF2-40B4-BE49-F238E27FC236}">
                <a16:creationId xmlns:a16="http://schemas.microsoft.com/office/drawing/2014/main" id="{5BD0201C-0295-4DDF-B810-FA65AC6E63C4}"/>
              </a:ext>
            </a:extLst>
          </p:cNvPr>
          <p:cNvSpPr txBox="1"/>
          <p:nvPr/>
        </p:nvSpPr>
        <p:spPr>
          <a:xfrm>
            <a:off x="9689474" y="1515753"/>
            <a:ext cx="1735796" cy="369332"/>
          </a:xfrm>
          <a:prstGeom prst="rect">
            <a:avLst/>
          </a:prstGeom>
          <a:noFill/>
        </p:spPr>
        <p:txBody>
          <a:bodyPr wrap="none" rtlCol="0">
            <a:spAutoFit/>
          </a:bodyPr>
          <a:lstStyle/>
          <a:p>
            <a:r>
              <a:rPr lang="en-US" dirty="0">
                <a:solidFill>
                  <a:schemeClr val="bg2"/>
                </a:solidFill>
              </a:rPr>
              <a:t>Movement vigor</a:t>
            </a:r>
          </a:p>
        </p:txBody>
      </p:sp>
      <p:sp>
        <p:nvSpPr>
          <p:cNvPr id="20" name="TextBox 19">
            <a:extLst>
              <a:ext uri="{FF2B5EF4-FFF2-40B4-BE49-F238E27FC236}">
                <a16:creationId xmlns:a16="http://schemas.microsoft.com/office/drawing/2014/main" id="{26B43229-67D3-43FC-8C81-96578A671076}"/>
              </a:ext>
            </a:extLst>
          </p:cNvPr>
          <p:cNvSpPr txBox="1"/>
          <p:nvPr/>
        </p:nvSpPr>
        <p:spPr>
          <a:xfrm>
            <a:off x="9629546" y="3967746"/>
            <a:ext cx="1781129" cy="369332"/>
          </a:xfrm>
          <a:prstGeom prst="rect">
            <a:avLst/>
          </a:prstGeom>
          <a:noFill/>
        </p:spPr>
        <p:txBody>
          <a:bodyPr wrap="none" rtlCol="0">
            <a:spAutoFit/>
          </a:bodyPr>
          <a:lstStyle/>
          <a:p>
            <a:r>
              <a:rPr lang="en-US" dirty="0">
                <a:solidFill>
                  <a:schemeClr val="bg2"/>
                </a:solidFill>
              </a:rPr>
              <a:t>Harvest behavior</a:t>
            </a:r>
          </a:p>
        </p:txBody>
      </p:sp>
    </p:spTree>
    <p:extLst>
      <p:ext uri="{BB962C8B-B14F-4D97-AF65-F5344CB8AC3E}">
        <p14:creationId xmlns:p14="http://schemas.microsoft.com/office/powerpoint/2010/main" val="19393061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292B-5D2B-43B8-942C-0524AC81E602}"/>
              </a:ext>
            </a:extLst>
          </p:cNvPr>
          <p:cNvSpPr>
            <a:spLocks noGrp="1"/>
          </p:cNvSpPr>
          <p:nvPr>
            <p:ph type="title"/>
          </p:nvPr>
        </p:nvSpPr>
        <p:spPr/>
        <p:txBody>
          <a:bodyPr/>
          <a:lstStyle/>
          <a:p>
            <a:r>
              <a:rPr lang="en-US" dirty="0"/>
              <a:t>Hypotheses</a:t>
            </a:r>
          </a:p>
        </p:txBody>
      </p:sp>
      <p:sp>
        <p:nvSpPr>
          <p:cNvPr id="6" name="Content Placeholder 5">
            <a:extLst>
              <a:ext uri="{FF2B5EF4-FFF2-40B4-BE49-F238E27FC236}">
                <a16:creationId xmlns:a16="http://schemas.microsoft.com/office/drawing/2014/main" id="{D3B905B3-D7A5-4085-821F-213DE9EBBD82}"/>
              </a:ext>
            </a:extLst>
          </p:cNvPr>
          <p:cNvSpPr>
            <a:spLocks noGrp="1"/>
          </p:cNvSpPr>
          <p:nvPr>
            <p:ph idx="1"/>
          </p:nvPr>
        </p:nvSpPr>
        <p:spPr>
          <a:xfrm>
            <a:off x="609600" y="1600201"/>
            <a:ext cx="8077200" cy="4525963"/>
          </a:xfrm>
        </p:spPr>
        <p:txBody>
          <a:bodyPr/>
          <a:lstStyle/>
          <a:p>
            <a:pPr marL="0" indent="0">
              <a:buNone/>
            </a:pPr>
            <a:endParaRPr lang="en-US" dirty="0">
              <a:latin typeface="+mj-lt"/>
            </a:endParaRPr>
          </a:p>
          <a:p>
            <a:pPr marL="0" indent="0">
              <a:buNone/>
            </a:pPr>
            <a:r>
              <a:rPr lang="en-US" dirty="0">
                <a:solidFill>
                  <a:schemeClr val="tx1">
                    <a:lumMod val="25000"/>
                  </a:schemeClr>
                </a:solidFill>
                <a:latin typeface="+mj-lt"/>
              </a:rPr>
              <a:t>H1. Movement vigor between patches increases after a history of low effort as compared to a history of high effort. </a:t>
            </a:r>
          </a:p>
          <a:p>
            <a:pPr marL="0" indent="0">
              <a:buNone/>
            </a:pPr>
            <a:endParaRPr lang="en-US" dirty="0">
              <a:latin typeface="+mj-lt"/>
            </a:endParaRPr>
          </a:p>
          <a:p>
            <a:pPr marL="0" indent="0">
              <a:buNone/>
            </a:pPr>
            <a:r>
              <a:rPr lang="en-US" dirty="0">
                <a:solidFill>
                  <a:schemeClr val="accent1"/>
                </a:solidFill>
                <a:latin typeface="+mj-lt"/>
              </a:rPr>
              <a:t>H2. </a:t>
            </a:r>
            <a:r>
              <a:rPr lang="en-US" dirty="0">
                <a:latin typeface="+mj-lt"/>
              </a:rPr>
              <a:t>Duration of harvest decreases after a history of low effort as opposed to a history of high effort. </a:t>
            </a:r>
          </a:p>
        </p:txBody>
      </p:sp>
      <p:sp>
        <p:nvSpPr>
          <p:cNvPr id="5" name="Slide Number Placeholder 4">
            <a:extLst>
              <a:ext uri="{FF2B5EF4-FFF2-40B4-BE49-F238E27FC236}">
                <a16:creationId xmlns:a16="http://schemas.microsoft.com/office/drawing/2014/main" id="{02D64608-B0E2-4E1C-A354-02B5A1F6C5FA}"/>
              </a:ext>
            </a:extLst>
          </p:cNvPr>
          <p:cNvSpPr>
            <a:spLocks noGrp="1"/>
          </p:cNvSpPr>
          <p:nvPr>
            <p:ph type="sldNum" sz="quarter" idx="12"/>
          </p:nvPr>
        </p:nvSpPr>
        <p:spPr/>
        <p:txBody>
          <a:bodyPr/>
          <a:lstStyle/>
          <a:p>
            <a:fld id="{13D62B89-4EDD-4BD0-96AE-17C8BA44C6D5}" type="slidenum">
              <a:rPr lang="en-US" smtClean="0"/>
              <a:t>91</a:t>
            </a:fld>
            <a:endParaRPr lang="en-US"/>
          </a:p>
        </p:txBody>
      </p:sp>
      <p:pic>
        <p:nvPicPr>
          <p:cNvPr id="3" name="Graphic 2" descr="Checkmark">
            <a:extLst>
              <a:ext uri="{FF2B5EF4-FFF2-40B4-BE49-F238E27FC236}">
                <a16:creationId xmlns:a16="http://schemas.microsoft.com/office/drawing/2014/main" id="{17BDC2A4-862B-4488-AC34-E327530B19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9600" y="5137407"/>
            <a:ext cx="914400" cy="914400"/>
          </a:xfrm>
          <a:prstGeom prst="rect">
            <a:avLst/>
          </a:prstGeom>
        </p:spPr>
      </p:pic>
      <p:sp>
        <p:nvSpPr>
          <p:cNvPr id="4" name="Rectangle: Rounded Corners 3">
            <a:extLst>
              <a:ext uri="{FF2B5EF4-FFF2-40B4-BE49-F238E27FC236}">
                <a16:creationId xmlns:a16="http://schemas.microsoft.com/office/drawing/2014/main" id="{FF31DF33-3BCE-441B-8445-76ADB0A513D6}"/>
              </a:ext>
            </a:extLst>
          </p:cNvPr>
          <p:cNvSpPr/>
          <p:nvPr/>
        </p:nvSpPr>
        <p:spPr>
          <a:xfrm>
            <a:off x="9423518" y="1600201"/>
            <a:ext cx="2061680" cy="2070196"/>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7AE3684-0D60-485A-B41D-29743116157A}"/>
              </a:ext>
            </a:extLst>
          </p:cNvPr>
          <p:cNvSpPr/>
          <p:nvPr/>
        </p:nvSpPr>
        <p:spPr>
          <a:xfrm>
            <a:off x="9423518" y="3998810"/>
            <a:ext cx="2061680" cy="2070197"/>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Diagram, schematic&#10;&#10;Description automatically generated">
            <a:extLst>
              <a:ext uri="{FF2B5EF4-FFF2-40B4-BE49-F238E27FC236}">
                <a16:creationId xmlns:a16="http://schemas.microsoft.com/office/drawing/2014/main" id="{6D917E95-D838-49F2-A52E-7C50AF204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860" y="1775212"/>
            <a:ext cx="1783482" cy="1943402"/>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B3562833-8690-4B9E-9F1A-E8766D58CF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1860" y="4287947"/>
            <a:ext cx="1788691" cy="1838217"/>
          </a:xfrm>
          <a:prstGeom prst="rect">
            <a:avLst/>
          </a:prstGeom>
        </p:spPr>
      </p:pic>
      <p:sp>
        <p:nvSpPr>
          <p:cNvPr id="20" name="TextBox 19">
            <a:extLst>
              <a:ext uri="{FF2B5EF4-FFF2-40B4-BE49-F238E27FC236}">
                <a16:creationId xmlns:a16="http://schemas.microsoft.com/office/drawing/2014/main" id="{8A8EBE9A-60EE-4AA7-B0ED-8ABF4566C232}"/>
              </a:ext>
            </a:extLst>
          </p:cNvPr>
          <p:cNvSpPr txBox="1"/>
          <p:nvPr/>
        </p:nvSpPr>
        <p:spPr>
          <a:xfrm>
            <a:off x="9689474" y="1515753"/>
            <a:ext cx="1735796" cy="369332"/>
          </a:xfrm>
          <a:prstGeom prst="rect">
            <a:avLst/>
          </a:prstGeom>
          <a:noFill/>
        </p:spPr>
        <p:txBody>
          <a:bodyPr wrap="none" rtlCol="0">
            <a:spAutoFit/>
          </a:bodyPr>
          <a:lstStyle/>
          <a:p>
            <a:r>
              <a:rPr lang="en-US" dirty="0">
                <a:solidFill>
                  <a:schemeClr val="bg2"/>
                </a:solidFill>
              </a:rPr>
              <a:t>Movement vigor</a:t>
            </a:r>
          </a:p>
        </p:txBody>
      </p:sp>
      <p:sp>
        <p:nvSpPr>
          <p:cNvPr id="22" name="TextBox 21">
            <a:extLst>
              <a:ext uri="{FF2B5EF4-FFF2-40B4-BE49-F238E27FC236}">
                <a16:creationId xmlns:a16="http://schemas.microsoft.com/office/drawing/2014/main" id="{85B4D0FE-27E7-4B16-815B-8EF82A08814A}"/>
              </a:ext>
            </a:extLst>
          </p:cNvPr>
          <p:cNvSpPr txBox="1"/>
          <p:nvPr/>
        </p:nvSpPr>
        <p:spPr>
          <a:xfrm>
            <a:off x="9629546" y="3967746"/>
            <a:ext cx="1781129" cy="369332"/>
          </a:xfrm>
          <a:prstGeom prst="rect">
            <a:avLst/>
          </a:prstGeom>
          <a:noFill/>
        </p:spPr>
        <p:txBody>
          <a:bodyPr wrap="none" rtlCol="0">
            <a:spAutoFit/>
          </a:bodyPr>
          <a:lstStyle/>
          <a:p>
            <a:r>
              <a:rPr lang="en-US" dirty="0">
                <a:solidFill>
                  <a:schemeClr val="bg2"/>
                </a:solidFill>
              </a:rPr>
              <a:t>Harvest behavior</a:t>
            </a:r>
          </a:p>
        </p:txBody>
      </p:sp>
    </p:spTree>
    <p:extLst>
      <p:ext uri="{BB962C8B-B14F-4D97-AF65-F5344CB8AC3E}">
        <p14:creationId xmlns:p14="http://schemas.microsoft.com/office/powerpoint/2010/main" val="2995311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292B-5D2B-43B8-942C-0524AC81E602}"/>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a16="http://schemas.microsoft.com/office/drawing/2014/main" id="{D3B905B3-D7A5-4085-821F-213DE9EBBD82}"/>
              </a:ext>
            </a:extLst>
          </p:cNvPr>
          <p:cNvSpPr>
            <a:spLocks noGrp="1"/>
          </p:cNvSpPr>
          <p:nvPr>
            <p:ph idx="1"/>
          </p:nvPr>
        </p:nvSpPr>
        <p:spPr>
          <a:xfrm>
            <a:off x="609600" y="1600201"/>
            <a:ext cx="8077200" cy="4525963"/>
          </a:xfrm>
        </p:spPr>
        <p:txBody>
          <a:bodyPr/>
          <a:lstStyle/>
          <a:p>
            <a:pPr marL="0" indent="0">
              <a:buNone/>
            </a:pPr>
            <a:endParaRPr lang="en-US" dirty="0">
              <a:latin typeface="+mj-lt"/>
            </a:endParaRPr>
          </a:p>
          <a:p>
            <a:pPr marL="0" indent="0">
              <a:buNone/>
            </a:pPr>
            <a:r>
              <a:rPr lang="en-US" dirty="0">
                <a:solidFill>
                  <a:schemeClr val="accent1"/>
                </a:solidFill>
                <a:latin typeface="+mj-lt"/>
              </a:rPr>
              <a:t>H1. </a:t>
            </a:r>
            <a:r>
              <a:rPr lang="en-US" dirty="0">
                <a:latin typeface="+mj-lt"/>
              </a:rPr>
              <a:t>Movement vigor between patches increases after a history of low effort as compared to a history of high effort. </a:t>
            </a:r>
          </a:p>
          <a:p>
            <a:pPr marL="0" indent="0">
              <a:buNone/>
            </a:pPr>
            <a:endParaRPr lang="en-US" dirty="0">
              <a:latin typeface="+mj-lt"/>
            </a:endParaRPr>
          </a:p>
          <a:p>
            <a:pPr marL="0" indent="0">
              <a:buNone/>
            </a:pPr>
            <a:r>
              <a:rPr lang="en-US" dirty="0">
                <a:solidFill>
                  <a:schemeClr val="accent1"/>
                </a:solidFill>
                <a:latin typeface="+mj-lt"/>
              </a:rPr>
              <a:t>H2. </a:t>
            </a:r>
            <a:r>
              <a:rPr lang="en-US" dirty="0">
                <a:latin typeface="+mj-lt"/>
              </a:rPr>
              <a:t>Duration of harvest decreases after a history of low effort as opposed to a history of high effort. </a:t>
            </a:r>
          </a:p>
        </p:txBody>
      </p:sp>
      <p:sp>
        <p:nvSpPr>
          <p:cNvPr id="5" name="Slide Number Placeholder 4">
            <a:extLst>
              <a:ext uri="{FF2B5EF4-FFF2-40B4-BE49-F238E27FC236}">
                <a16:creationId xmlns:a16="http://schemas.microsoft.com/office/drawing/2014/main" id="{02D64608-B0E2-4E1C-A354-02B5A1F6C5FA}"/>
              </a:ext>
            </a:extLst>
          </p:cNvPr>
          <p:cNvSpPr>
            <a:spLocks noGrp="1"/>
          </p:cNvSpPr>
          <p:nvPr>
            <p:ph type="sldNum" sz="quarter" idx="12"/>
          </p:nvPr>
        </p:nvSpPr>
        <p:spPr/>
        <p:txBody>
          <a:bodyPr/>
          <a:lstStyle/>
          <a:p>
            <a:fld id="{13D62B89-4EDD-4BD0-96AE-17C8BA44C6D5}" type="slidenum">
              <a:rPr lang="en-US" smtClean="0"/>
              <a:t>92</a:t>
            </a:fld>
            <a:endParaRPr lang="en-US"/>
          </a:p>
        </p:txBody>
      </p:sp>
      <p:pic>
        <p:nvPicPr>
          <p:cNvPr id="3" name="Graphic 2" descr="Checkmark">
            <a:extLst>
              <a:ext uri="{FF2B5EF4-FFF2-40B4-BE49-F238E27FC236}">
                <a16:creationId xmlns:a16="http://schemas.microsoft.com/office/drawing/2014/main" id="{17BDC2A4-862B-4488-AC34-E327530B19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9600" y="5137407"/>
            <a:ext cx="914400" cy="914400"/>
          </a:xfrm>
          <a:prstGeom prst="rect">
            <a:avLst/>
          </a:prstGeom>
        </p:spPr>
      </p:pic>
      <p:pic>
        <p:nvPicPr>
          <p:cNvPr id="4" name="Graphic 3" descr="Checkmark">
            <a:extLst>
              <a:ext uri="{FF2B5EF4-FFF2-40B4-BE49-F238E27FC236}">
                <a16:creationId xmlns:a16="http://schemas.microsoft.com/office/drawing/2014/main" id="{0148062B-E8E9-485B-8EFC-85FFCCCFC7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69899" y="2944022"/>
            <a:ext cx="914400" cy="914400"/>
          </a:xfrm>
          <a:prstGeom prst="rect">
            <a:avLst/>
          </a:prstGeom>
        </p:spPr>
      </p:pic>
      <p:sp>
        <p:nvSpPr>
          <p:cNvPr id="7" name="Rectangle: Rounded Corners 6">
            <a:extLst>
              <a:ext uri="{FF2B5EF4-FFF2-40B4-BE49-F238E27FC236}">
                <a16:creationId xmlns:a16="http://schemas.microsoft.com/office/drawing/2014/main" id="{704227AE-C616-4C73-BFC7-EDADDAD7FBDD}"/>
              </a:ext>
            </a:extLst>
          </p:cNvPr>
          <p:cNvSpPr/>
          <p:nvPr/>
        </p:nvSpPr>
        <p:spPr>
          <a:xfrm>
            <a:off x="9423518" y="1600201"/>
            <a:ext cx="2061680" cy="2070196"/>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506800A-9ED7-49FA-90DB-E7316E34E152}"/>
              </a:ext>
            </a:extLst>
          </p:cNvPr>
          <p:cNvSpPr/>
          <p:nvPr/>
        </p:nvSpPr>
        <p:spPr>
          <a:xfrm>
            <a:off x="9423518" y="3998810"/>
            <a:ext cx="2061680" cy="2070197"/>
          </a:xfrm>
          <a:prstGeom prst="roundRect">
            <a:avLst>
              <a:gd name="adj" fmla="val 5833"/>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Diagram, schematic&#10;&#10;Description automatically generated">
            <a:extLst>
              <a:ext uri="{FF2B5EF4-FFF2-40B4-BE49-F238E27FC236}">
                <a16:creationId xmlns:a16="http://schemas.microsoft.com/office/drawing/2014/main" id="{EC804A5D-74BB-47F2-BDB2-48EF38CF07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1860" y="1775212"/>
            <a:ext cx="1783482" cy="1943402"/>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3C3B88A6-5075-4C44-A073-8C33FC7121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1860" y="4287947"/>
            <a:ext cx="1788691" cy="1838217"/>
          </a:xfrm>
          <a:prstGeom prst="rect">
            <a:avLst/>
          </a:prstGeom>
        </p:spPr>
      </p:pic>
      <p:sp>
        <p:nvSpPr>
          <p:cNvPr id="21" name="TextBox 20">
            <a:extLst>
              <a:ext uri="{FF2B5EF4-FFF2-40B4-BE49-F238E27FC236}">
                <a16:creationId xmlns:a16="http://schemas.microsoft.com/office/drawing/2014/main" id="{B640A4CC-4B86-4A3C-BB67-C8AA79F49780}"/>
              </a:ext>
            </a:extLst>
          </p:cNvPr>
          <p:cNvSpPr txBox="1"/>
          <p:nvPr/>
        </p:nvSpPr>
        <p:spPr>
          <a:xfrm>
            <a:off x="9689474" y="1515753"/>
            <a:ext cx="1735796" cy="369332"/>
          </a:xfrm>
          <a:prstGeom prst="rect">
            <a:avLst/>
          </a:prstGeom>
          <a:noFill/>
        </p:spPr>
        <p:txBody>
          <a:bodyPr wrap="none" rtlCol="0">
            <a:spAutoFit/>
          </a:bodyPr>
          <a:lstStyle/>
          <a:p>
            <a:r>
              <a:rPr lang="en-US" dirty="0">
                <a:solidFill>
                  <a:schemeClr val="bg2"/>
                </a:solidFill>
              </a:rPr>
              <a:t>Movement vigor</a:t>
            </a:r>
          </a:p>
        </p:txBody>
      </p:sp>
      <p:sp>
        <p:nvSpPr>
          <p:cNvPr id="23" name="TextBox 22">
            <a:extLst>
              <a:ext uri="{FF2B5EF4-FFF2-40B4-BE49-F238E27FC236}">
                <a16:creationId xmlns:a16="http://schemas.microsoft.com/office/drawing/2014/main" id="{B6FFFAF2-7952-46B2-AAC5-7D7692DBC00D}"/>
              </a:ext>
            </a:extLst>
          </p:cNvPr>
          <p:cNvSpPr txBox="1"/>
          <p:nvPr/>
        </p:nvSpPr>
        <p:spPr>
          <a:xfrm>
            <a:off x="9629546" y="3967746"/>
            <a:ext cx="1781129" cy="369332"/>
          </a:xfrm>
          <a:prstGeom prst="rect">
            <a:avLst/>
          </a:prstGeom>
          <a:noFill/>
        </p:spPr>
        <p:txBody>
          <a:bodyPr wrap="none" rtlCol="0">
            <a:spAutoFit/>
          </a:bodyPr>
          <a:lstStyle/>
          <a:p>
            <a:r>
              <a:rPr lang="en-US" dirty="0">
                <a:solidFill>
                  <a:schemeClr val="bg2"/>
                </a:solidFill>
              </a:rPr>
              <a:t>Harvest behavior</a:t>
            </a:r>
          </a:p>
        </p:txBody>
      </p:sp>
    </p:spTree>
    <p:extLst>
      <p:ext uri="{BB962C8B-B14F-4D97-AF65-F5344CB8AC3E}">
        <p14:creationId xmlns:p14="http://schemas.microsoft.com/office/powerpoint/2010/main" val="38173681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Apple-picking in an orchard</a:t>
            </a:r>
          </a:p>
        </p:txBody>
      </p:sp>
      <p:sp>
        <p:nvSpPr>
          <p:cNvPr id="3" name="TextBox 2">
            <a:extLst>
              <a:ext uri="{FF2B5EF4-FFF2-40B4-BE49-F238E27FC236}">
                <a16:creationId xmlns:a16="http://schemas.microsoft.com/office/drawing/2014/main" id="{EA08E2C9-49DD-47A1-A807-6134970990C6}"/>
              </a:ext>
            </a:extLst>
          </p:cNvPr>
          <p:cNvSpPr txBox="1"/>
          <p:nvPr/>
        </p:nvSpPr>
        <p:spPr>
          <a:xfrm>
            <a:off x="1333500" y="6398695"/>
            <a:ext cx="10350500" cy="369332"/>
          </a:xfrm>
          <a:prstGeom prst="rect">
            <a:avLst/>
          </a:prstGeom>
          <a:noFill/>
        </p:spPr>
        <p:txBody>
          <a:bodyPr wrap="square" rtlCol="0">
            <a:spAutoFit/>
          </a:bodyPr>
          <a:lstStyle/>
          <a:p>
            <a:r>
              <a:rPr lang="en-US" dirty="0"/>
              <a:t>Charnov 1976; Krebs, Ryan &amp; Charnov 1974; Hayden, Pearson &amp; Platt 2011;  Constantino &amp; </a:t>
            </a:r>
            <a:r>
              <a:rPr lang="en-US" dirty="0" err="1"/>
              <a:t>Daw</a:t>
            </a:r>
            <a:r>
              <a:rPr lang="en-US" dirty="0"/>
              <a:t> 2015</a:t>
            </a:r>
          </a:p>
        </p:txBody>
      </p:sp>
      <p:pic>
        <p:nvPicPr>
          <p:cNvPr id="4" name="Picture 3">
            <a:extLst>
              <a:ext uri="{FF2B5EF4-FFF2-40B4-BE49-F238E27FC236}">
                <a16:creationId xmlns:a16="http://schemas.microsoft.com/office/drawing/2014/main" id="{3776D44B-D31B-4841-8C9D-9BF92C3644D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87426" y="4266049"/>
            <a:ext cx="1208735" cy="1522251"/>
          </a:xfrm>
          <a:prstGeom prst="rect">
            <a:avLst/>
          </a:prstGeom>
        </p:spPr>
      </p:pic>
      <p:pic>
        <p:nvPicPr>
          <p:cNvPr id="5" name="Picture 4">
            <a:extLst>
              <a:ext uri="{FF2B5EF4-FFF2-40B4-BE49-F238E27FC236}">
                <a16:creationId xmlns:a16="http://schemas.microsoft.com/office/drawing/2014/main" id="{DEBA19AE-BF22-4B74-BE0B-11DF2DD4B00D}"/>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040965" y="4297362"/>
            <a:ext cx="1208735" cy="1522251"/>
          </a:xfrm>
          <a:prstGeom prst="rect">
            <a:avLst/>
          </a:prstGeom>
        </p:spPr>
      </p:pic>
      <p:pic>
        <p:nvPicPr>
          <p:cNvPr id="6" name="Picture 5">
            <a:extLst>
              <a:ext uri="{FF2B5EF4-FFF2-40B4-BE49-F238E27FC236}">
                <a16:creationId xmlns:a16="http://schemas.microsoft.com/office/drawing/2014/main" id="{343D0C7B-D4C8-418B-8CE4-41FD2F51888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27966" y="4252418"/>
            <a:ext cx="1208735" cy="1522251"/>
          </a:xfrm>
          <a:prstGeom prst="rect">
            <a:avLst/>
          </a:prstGeom>
        </p:spPr>
      </p:pic>
      <p:pic>
        <p:nvPicPr>
          <p:cNvPr id="7" name="Picture 6">
            <a:extLst>
              <a:ext uri="{FF2B5EF4-FFF2-40B4-BE49-F238E27FC236}">
                <a16:creationId xmlns:a16="http://schemas.microsoft.com/office/drawing/2014/main" id="{618B6858-660D-48BF-9EAE-39644C3B559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27967" y="2055556"/>
            <a:ext cx="1208735" cy="1522251"/>
          </a:xfrm>
          <a:prstGeom prst="rect">
            <a:avLst/>
          </a:prstGeom>
        </p:spPr>
      </p:pic>
      <p:pic>
        <p:nvPicPr>
          <p:cNvPr id="8" name="Picture 7">
            <a:extLst>
              <a:ext uri="{FF2B5EF4-FFF2-40B4-BE49-F238E27FC236}">
                <a16:creationId xmlns:a16="http://schemas.microsoft.com/office/drawing/2014/main" id="{34EC5CEF-9A77-4B99-983E-12B6AED16F2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57157" y="2096375"/>
            <a:ext cx="1208735" cy="1522251"/>
          </a:xfrm>
          <a:prstGeom prst="rect">
            <a:avLst/>
          </a:prstGeom>
        </p:spPr>
      </p:pic>
      <p:pic>
        <p:nvPicPr>
          <p:cNvPr id="9" name="Picture 8">
            <a:extLst>
              <a:ext uri="{FF2B5EF4-FFF2-40B4-BE49-F238E27FC236}">
                <a16:creationId xmlns:a16="http://schemas.microsoft.com/office/drawing/2014/main" id="{000AF323-4B57-4D6A-920F-CD96EF872A2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87426" y="2127524"/>
            <a:ext cx="1208735" cy="1522251"/>
          </a:xfrm>
          <a:prstGeom prst="rect">
            <a:avLst/>
          </a:prstGeom>
        </p:spPr>
      </p:pic>
      <p:pic>
        <p:nvPicPr>
          <p:cNvPr id="10" name="Picture 9" descr="A picture containing candle&#10;&#10;Description automatically generated">
            <a:extLst>
              <a:ext uri="{FF2B5EF4-FFF2-40B4-BE49-F238E27FC236}">
                <a16:creationId xmlns:a16="http://schemas.microsoft.com/office/drawing/2014/main" id="{54577D5A-FEAD-4603-876E-C5770561C5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0262" y="2625212"/>
            <a:ext cx="139739" cy="156105"/>
          </a:xfrm>
          <a:prstGeom prst="rect">
            <a:avLst/>
          </a:prstGeom>
        </p:spPr>
      </p:pic>
      <p:pic>
        <p:nvPicPr>
          <p:cNvPr id="11" name="Picture 10" descr="A picture containing candle&#10;&#10;Description automatically generated">
            <a:extLst>
              <a:ext uri="{FF2B5EF4-FFF2-40B4-BE49-F238E27FC236}">
                <a16:creationId xmlns:a16="http://schemas.microsoft.com/office/drawing/2014/main" id="{71236E09-D4BF-4365-9283-47AC483532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22857" y="2561301"/>
            <a:ext cx="139739" cy="156105"/>
          </a:xfrm>
          <a:prstGeom prst="rect">
            <a:avLst/>
          </a:prstGeom>
        </p:spPr>
      </p:pic>
      <p:pic>
        <p:nvPicPr>
          <p:cNvPr id="12" name="Picture 11" descr="A picture containing candle&#10;&#10;Description automatically generated">
            <a:extLst>
              <a:ext uri="{FF2B5EF4-FFF2-40B4-BE49-F238E27FC236}">
                <a16:creationId xmlns:a16="http://schemas.microsoft.com/office/drawing/2014/main" id="{1A915CD3-6663-49ED-A119-7917E14AF7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62596" y="2254452"/>
            <a:ext cx="139739" cy="156105"/>
          </a:xfrm>
          <a:prstGeom prst="rect">
            <a:avLst/>
          </a:prstGeom>
        </p:spPr>
      </p:pic>
      <p:pic>
        <p:nvPicPr>
          <p:cNvPr id="13" name="Picture 12" descr="A picture containing candle&#10;&#10;Description automatically generated">
            <a:extLst>
              <a:ext uri="{FF2B5EF4-FFF2-40B4-BE49-F238E27FC236}">
                <a16:creationId xmlns:a16="http://schemas.microsoft.com/office/drawing/2014/main" id="{F8FC62F9-09C2-4CC5-895A-BC36A2BBC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164333" y="2386595"/>
            <a:ext cx="139739" cy="156105"/>
          </a:xfrm>
          <a:prstGeom prst="rect">
            <a:avLst/>
          </a:prstGeom>
        </p:spPr>
      </p:pic>
      <p:pic>
        <p:nvPicPr>
          <p:cNvPr id="14" name="Picture 13" descr="A picture containing candle&#10;&#10;Description automatically generated">
            <a:extLst>
              <a:ext uri="{FF2B5EF4-FFF2-40B4-BE49-F238E27FC236}">
                <a16:creationId xmlns:a16="http://schemas.microsoft.com/office/drawing/2014/main" id="{0CCF56B3-3F70-43FB-98FE-EA400B63E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42032" y="2660081"/>
            <a:ext cx="139739" cy="156105"/>
          </a:xfrm>
          <a:prstGeom prst="rect">
            <a:avLst/>
          </a:prstGeom>
        </p:spPr>
      </p:pic>
      <p:pic>
        <p:nvPicPr>
          <p:cNvPr id="15" name="Picture 14" descr="A picture containing candle&#10;&#10;Description automatically generated">
            <a:extLst>
              <a:ext uri="{FF2B5EF4-FFF2-40B4-BE49-F238E27FC236}">
                <a16:creationId xmlns:a16="http://schemas.microsoft.com/office/drawing/2014/main" id="{29F1D7DC-A7B4-44F6-9F27-46DE7D3E35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341894" y="2464647"/>
            <a:ext cx="139739" cy="156105"/>
          </a:xfrm>
          <a:prstGeom prst="rect">
            <a:avLst/>
          </a:prstGeom>
        </p:spPr>
      </p:pic>
      <p:pic>
        <p:nvPicPr>
          <p:cNvPr id="16" name="Picture 15" descr="A picture containing candle&#10;&#10;Description automatically generated">
            <a:extLst>
              <a:ext uri="{FF2B5EF4-FFF2-40B4-BE49-F238E27FC236}">
                <a16:creationId xmlns:a16="http://schemas.microsoft.com/office/drawing/2014/main" id="{BC60B21D-1485-4B90-B06D-F7A90FCBAF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186732" y="2226030"/>
            <a:ext cx="139739" cy="156105"/>
          </a:xfrm>
          <a:prstGeom prst="rect">
            <a:avLst/>
          </a:prstGeom>
        </p:spPr>
      </p:pic>
      <p:pic>
        <p:nvPicPr>
          <p:cNvPr id="17" name="Picture 16" descr="A picture containing candle&#10;&#10;Description automatically generated">
            <a:extLst>
              <a:ext uri="{FF2B5EF4-FFF2-40B4-BE49-F238E27FC236}">
                <a16:creationId xmlns:a16="http://schemas.microsoft.com/office/drawing/2014/main" id="{C9705A63-97D0-4D11-A334-B7AA4B890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00458" y="2410557"/>
            <a:ext cx="139739" cy="156105"/>
          </a:xfrm>
          <a:prstGeom prst="rect">
            <a:avLst/>
          </a:prstGeom>
        </p:spPr>
      </p:pic>
      <p:pic>
        <p:nvPicPr>
          <p:cNvPr id="18" name="Picture 17" descr="A picture containing candle&#10;&#10;Description automatically generated">
            <a:extLst>
              <a:ext uri="{FF2B5EF4-FFF2-40B4-BE49-F238E27FC236}">
                <a16:creationId xmlns:a16="http://schemas.microsoft.com/office/drawing/2014/main" id="{F75D5D52-A854-4D0D-A26F-C79517DE9E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84493" y="2410557"/>
            <a:ext cx="139739" cy="156105"/>
          </a:xfrm>
          <a:prstGeom prst="rect">
            <a:avLst/>
          </a:prstGeom>
        </p:spPr>
      </p:pic>
      <p:pic>
        <p:nvPicPr>
          <p:cNvPr id="19" name="Picture 18" descr="A picture containing candle&#10;&#10;Description automatically generated">
            <a:extLst>
              <a:ext uri="{FF2B5EF4-FFF2-40B4-BE49-F238E27FC236}">
                <a16:creationId xmlns:a16="http://schemas.microsoft.com/office/drawing/2014/main" id="{6C2DDCBC-5B7A-4AD9-AEFD-1364D60B40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362800" y="2304082"/>
            <a:ext cx="139739" cy="156105"/>
          </a:xfrm>
          <a:prstGeom prst="rect">
            <a:avLst/>
          </a:prstGeom>
        </p:spPr>
      </p:pic>
      <p:pic>
        <p:nvPicPr>
          <p:cNvPr id="20" name="Picture 19" descr="A picture containing candle&#10;&#10;Description automatically generated">
            <a:extLst>
              <a:ext uri="{FF2B5EF4-FFF2-40B4-BE49-F238E27FC236}">
                <a16:creationId xmlns:a16="http://schemas.microsoft.com/office/drawing/2014/main" id="{2ACDB6F4-05C8-4B39-9FD5-9C549D886E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223157" y="2582120"/>
            <a:ext cx="139739" cy="156105"/>
          </a:xfrm>
          <a:prstGeom prst="rect">
            <a:avLst/>
          </a:prstGeom>
        </p:spPr>
      </p:pic>
      <p:pic>
        <p:nvPicPr>
          <p:cNvPr id="21" name="Picture 20" descr="A picture containing candle&#10;&#10;Description automatically generated">
            <a:extLst>
              <a:ext uri="{FF2B5EF4-FFF2-40B4-BE49-F238E27FC236}">
                <a16:creationId xmlns:a16="http://schemas.microsoft.com/office/drawing/2014/main" id="{DFD5CA89-C4BE-4C97-9588-F9A1F785A6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62896" y="2275271"/>
            <a:ext cx="139739" cy="156105"/>
          </a:xfrm>
          <a:prstGeom prst="rect">
            <a:avLst/>
          </a:prstGeom>
        </p:spPr>
      </p:pic>
      <p:pic>
        <p:nvPicPr>
          <p:cNvPr id="22" name="Picture 21" descr="A picture containing candle&#10;&#10;Description automatically generated">
            <a:extLst>
              <a:ext uri="{FF2B5EF4-FFF2-40B4-BE49-F238E27FC236}">
                <a16:creationId xmlns:a16="http://schemas.microsoft.com/office/drawing/2014/main" id="{70AA2C18-9277-4F40-A327-3D46C841BF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64633" y="2407414"/>
            <a:ext cx="139739" cy="156105"/>
          </a:xfrm>
          <a:prstGeom prst="rect">
            <a:avLst/>
          </a:prstGeom>
        </p:spPr>
      </p:pic>
      <p:pic>
        <p:nvPicPr>
          <p:cNvPr id="23" name="Picture 22" descr="A picture containing candle&#10;&#10;Description automatically generated">
            <a:extLst>
              <a:ext uri="{FF2B5EF4-FFF2-40B4-BE49-F238E27FC236}">
                <a16:creationId xmlns:a16="http://schemas.microsoft.com/office/drawing/2014/main" id="{C8DA4F3D-AC59-4619-AFB0-AC42638542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942332" y="2680900"/>
            <a:ext cx="139739" cy="156105"/>
          </a:xfrm>
          <a:prstGeom prst="rect">
            <a:avLst/>
          </a:prstGeom>
        </p:spPr>
      </p:pic>
      <p:pic>
        <p:nvPicPr>
          <p:cNvPr id="24" name="Picture 23" descr="A picture containing candle&#10;&#10;Description automatically generated">
            <a:extLst>
              <a:ext uri="{FF2B5EF4-FFF2-40B4-BE49-F238E27FC236}">
                <a16:creationId xmlns:a16="http://schemas.microsoft.com/office/drawing/2014/main" id="{85CD2E06-1F52-46D6-B5A7-94329C15D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742194" y="2485466"/>
            <a:ext cx="139739" cy="156105"/>
          </a:xfrm>
          <a:prstGeom prst="rect">
            <a:avLst/>
          </a:prstGeom>
        </p:spPr>
      </p:pic>
      <p:pic>
        <p:nvPicPr>
          <p:cNvPr id="25" name="Picture 24" descr="A picture containing candle&#10;&#10;Description automatically generated">
            <a:extLst>
              <a:ext uri="{FF2B5EF4-FFF2-40B4-BE49-F238E27FC236}">
                <a16:creationId xmlns:a16="http://schemas.microsoft.com/office/drawing/2014/main" id="{568B1D89-0581-47AA-9C7B-65CBDDB103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87032" y="2246849"/>
            <a:ext cx="139739" cy="156105"/>
          </a:xfrm>
          <a:prstGeom prst="rect">
            <a:avLst/>
          </a:prstGeom>
        </p:spPr>
      </p:pic>
      <p:pic>
        <p:nvPicPr>
          <p:cNvPr id="26" name="Picture 25" descr="A picture containing candle&#10;&#10;Description automatically generated">
            <a:extLst>
              <a:ext uri="{FF2B5EF4-FFF2-40B4-BE49-F238E27FC236}">
                <a16:creationId xmlns:a16="http://schemas.microsoft.com/office/drawing/2014/main" id="{EF6FE541-7757-4A4D-A1B9-3DAE62196B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200758" y="2431376"/>
            <a:ext cx="139739" cy="156105"/>
          </a:xfrm>
          <a:prstGeom prst="rect">
            <a:avLst/>
          </a:prstGeom>
        </p:spPr>
      </p:pic>
      <p:pic>
        <p:nvPicPr>
          <p:cNvPr id="29" name="Picture 28" descr="A picture containing candle&#10;&#10;Description automatically generated">
            <a:extLst>
              <a:ext uri="{FF2B5EF4-FFF2-40B4-BE49-F238E27FC236}">
                <a16:creationId xmlns:a16="http://schemas.microsoft.com/office/drawing/2014/main" id="{859627E3-500E-4B52-ACDE-501C350A56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84793" y="2431376"/>
            <a:ext cx="139739" cy="156105"/>
          </a:xfrm>
          <a:prstGeom prst="rect">
            <a:avLst/>
          </a:prstGeom>
        </p:spPr>
      </p:pic>
      <p:pic>
        <p:nvPicPr>
          <p:cNvPr id="31" name="Picture 30" descr="A picture containing candle&#10;&#10;Description automatically generated">
            <a:extLst>
              <a:ext uri="{FF2B5EF4-FFF2-40B4-BE49-F238E27FC236}">
                <a16:creationId xmlns:a16="http://schemas.microsoft.com/office/drawing/2014/main" id="{0843630B-6D93-4369-9C1D-97A7E6D861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763100" y="2324901"/>
            <a:ext cx="139739" cy="156105"/>
          </a:xfrm>
          <a:prstGeom prst="rect">
            <a:avLst/>
          </a:prstGeom>
        </p:spPr>
      </p:pic>
      <p:pic>
        <p:nvPicPr>
          <p:cNvPr id="33" name="Picture 32" descr="A picture containing candle&#10;&#10;Description automatically generated">
            <a:extLst>
              <a:ext uri="{FF2B5EF4-FFF2-40B4-BE49-F238E27FC236}">
                <a16:creationId xmlns:a16="http://schemas.microsoft.com/office/drawing/2014/main" id="{1A30BE3E-2B9A-467B-97CE-B3E352836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692037" y="2653993"/>
            <a:ext cx="139739" cy="156105"/>
          </a:xfrm>
          <a:prstGeom prst="rect">
            <a:avLst/>
          </a:prstGeom>
        </p:spPr>
      </p:pic>
      <p:pic>
        <p:nvPicPr>
          <p:cNvPr id="35" name="Picture 34" descr="A picture containing candle&#10;&#10;Description automatically generated">
            <a:extLst>
              <a:ext uri="{FF2B5EF4-FFF2-40B4-BE49-F238E27FC236}">
                <a16:creationId xmlns:a16="http://schemas.microsoft.com/office/drawing/2014/main" id="{794108B6-0E38-4863-966C-2C61B653FB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31776" y="2347144"/>
            <a:ext cx="139739" cy="156105"/>
          </a:xfrm>
          <a:prstGeom prst="rect">
            <a:avLst/>
          </a:prstGeom>
        </p:spPr>
      </p:pic>
      <p:pic>
        <p:nvPicPr>
          <p:cNvPr id="37" name="Picture 36" descr="A picture containing candle&#10;&#10;Description automatically generated">
            <a:extLst>
              <a:ext uri="{FF2B5EF4-FFF2-40B4-BE49-F238E27FC236}">
                <a16:creationId xmlns:a16="http://schemas.microsoft.com/office/drawing/2014/main" id="{2E8259C6-B993-4223-945D-09D10270F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435103" y="2653993"/>
            <a:ext cx="139739" cy="156105"/>
          </a:xfrm>
          <a:prstGeom prst="rect">
            <a:avLst/>
          </a:prstGeom>
        </p:spPr>
      </p:pic>
      <p:pic>
        <p:nvPicPr>
          <p:cNvPr id="39" name="Picture 38" descr="A picture containing candle&#10;&#10;Description automatically generated">
            <a:extLst>
              <a:ext uri="{FF2B5EF4-FFF2-40B4-BE49-F238E27FC236}">
                <a16:creationId xmlns:a16="http://schemas.microsoft.com/office/drawing/2014/main" id="{92838592-42C0-4D66-BD63-D2329EE769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986034" y="2168796"/>
            <a:ext cx="139739" cy="156105"/>
          </a:xfrm>
          <a:prstGeom prst="rect">
            <a:avLst/>
          </a:prstGeom>
        </p:spPr>
      </p:pic>
      <p:pic>
        <p:nvPicPr>
          <p:cNvPr id="41" name="Picture 40" descr="A picture containing candle&#10;&#10;Description automatically generated">
            <a:extLst>
              <a:ext uri="{FF2B5EF4-FFF2-40B4-BE49-F238E27FC236}">
                <a16:creationId xmlns:a16="http://schemas.microsoft.com/office/drawing/2014/main" id="{9FCDE045-C778-4217-81A2-D32802381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211074" y="2557339"/>
            <a:ext cx="139739" cy="156105"/>
          </a:xfrm>
          <a:prstGeom prst="rect">
            <a:avLst/>
          </a:prstGeom>
        </p:spPr>
      </p:pic>
      <p:pic>
        <p:nvPicPr>
          <p:cNvPr id="43" name="Picture 42" descr="A picture containing candle&#10;&#10;Description automatically generated">
            <a:extLst>
              <a:ext uri="{FF2B5EF4-FFF2-40B4-BE49-F238E27FC236}">
                <a16:creationId xmlns:a16="http://schemas.microsoft.com/office/drawing/2014/main" id="{4E34AC48-14F7-4801-9F70-9A7FE03180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055912" y="2318722"/>
            <a:ext cx="139739" cy="156105"/>
          </a:xfrm>
          <a:prstGeom prst="rect">
            <a:avLst/>
          </a:prstGeom>
        </p:spPr>
      </p:pic>
      <p:pic>
        <p:nvPicPr>
          <p:cNvPr id="45" name="Picture 44" descr="A picture containing candle&#10;&#10;Description automatically generated">
            <a:extLst>
              <a:ext uri="{FF2B5EF4-FFF2-40B4-BE49-F238E27FC236}">
                <a16:creationId xmlns:a16="http://schemas.microsoft.com/office/drawing/2014/main" id="{632AF416-7F4E-4363-BB26-F11B25BF77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669638" y="2503249"/>
            <a:ext cx="139739" cy="156105"/>
          </a:xfrm>
          <a:prstGeom prst="rect">
            <a:avLst/>
          </a:prstGeom>
        </p:spPr>
      </p:pic>
      <p:pic>
        <p:nvPicPr>
          <p:cNvPr id="47" name="Picture 46" descr="A picture containing candle&#10;&#10;Description automatically generated">
            <a:extLst>
              <a:ext uri="{FF2B5EF4-FFF2-40B4-BE49-F238E27FC236}">
                <a16:creationId xmlns:a16="http://schemas.microsoft.com/office/drawing/2014/main" id="{F0545F8F-C03A-4D01-A757-B70CAE304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53673" y="2503249"/>
            <a:ext cx="139739" cy="156105"/>
          </a:xfrm>
          <a:prstGeom prst="rect">
            <a:avLst/>
          </a:prstGeom>
        </p:spPr>
      </p:pic>
      <p:pic>
        <p:nvPicPr>
          <p:cNvPr id="49" name="Picture 48" descr="A picture containing candle&#10;&#10;Description automatically generated">
            <a:extLst>
              <a:ext uri="{FF2B5EF4-FFF2-40B4-BE49-F238E27FC236}">
                <a16:creationId xmlns:a16="http://schemas.microsoft.com/office/drawing/2014/main" id="{0258CB9D-ECE5-45D4-906D-DEEFDCEE71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231980" y="2396774"/>
            <a:ext cx="139739" cy="156105"/>
          </a:xfrm>
          <a:prstGeom prst="rect">
            <a:avLst/>
          </a:prstGeom>
        </p:spPr>
      </p:pic>
      <p:pic>
        <p:nvPicPr>
          <p:cNvPr id="51" name="Picture 50" descr="A picture containing candle&#10;&#10;Description automatically generated">
            <a:extLst>
              <a:ext uri="{FF2B5EF4-FFF2-40B4-BE49-F238E27FC236}">
                <a16:creationId xmlns:a16="http://schemas.microsoft.com/office/drawing/2014/main" id="{80089642-C76E-4583-860F-FB85496B0C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19047" y="4860500"/>
            <a:ext cx="139739" cy="156105"/>
          </a:xfrm>
          <a:prstGeom prst="rect">
            <a:avLst/>
          </a:prstGeom>
        </p:spPr>
      </p:pic>
      <p:pic>
        <p:nvPicPr>
          <p:cNvPr id="53" name="Picture 52" descr="A picture containing candle&#10;&#10;Description automatically generated">
            <a:extLst>
              <a:ext uri="{FF2B5EF4-FFF2-40B4-BE49-F238E27FC236}">
                <a16:creationId xmlns:a16="http://schemas.microsoft.com/office/drawing/2014/main" id="{AFF2CD03-BF0F-41DB-BF6F-F7B43644A7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38222" y="4959280"/>
            <a:ext cx="139739" cy="156105"/>
          </a:xfrm>
          <a:prstGeom prst="rect">
            <a:avLst/>
          </a:prstGeom>
        </p:spPr>
      </p:pic>
      <p:pic>
        <p:nvPicPr>
          <p:cNvPr id="55" name="Picture 54" descr="A picture containing candle&#10;&#10;Description automatically generated">
            <a:extLst>
              <a:ext uri="{FF2B5EF4-FFF2-40B4-BE49-F238E27FC236}">
                <a16:creationId xmlns:a16="http://schemas.microsoft.com/office/drawing/2014/main" id="{34939E53-B72F-43C1-941E-1C4FD05C6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696648" y="4709756"/>
            <a:ext cx="139739" cy="156105"/>
          </a:xfrm>
          <a:prstGeom prst="rect">
            <a:avLst/>
          </a:prstGeom>
        </p:spPr>
      </p:pic>
      <p:pic>
        <p:nvPicPr>
          <p:cNvPr id="57" name="Picture 56" descr="A picture containing candle&#10;&#10;Description automatically generated">
            <a:extLst>
              <a:ext uri="{FF2B5EF4-FFF2-40B4-BE49-F238E27FC236}">
                <a16:creationId xmlns:a16="http://schemas.microsoft.com/office/drawing/2014/main" id="{265FECFE-B9C5-4C13-B1F3-9D55D4BBD9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719795" y="4763846"/>
            <a:ext cx="139739" cy="156105"/>
          </a:xfrm>
          <a:prstGeom prst="rect">
            <a:avLst/>
          </a:prstGeom>
        </p:spPr>
      </p:pic>
      <p:pic>
        <p:nvPicPr>
          <p:cNvPr id="59" name="Picture 58" descr="A picture containing candle&#10;&#10;Description automatically generated">
            <a:extLst>
              <a:ext uri="{FF2B5EF4-FFF2-40B4-BE49-F238E27FC236}">
                <a16:creationId xmlns:a16="http://schemas.microsoft.com/office/drawing/2014/main" id="{6FF9779F-548A-4379-B778-94DA4EB31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64633" y="4525229"/>
            <a:ext cx="139739" cy="156105"/>
          </a:xfrm>
          <a:prstGeom prst="rect">
            <a:avLst/>
          </a:prstGeom>
        </p:spPr>
      </p:pic>
      <p:pic>
        <p:nvPicPr>
          <p:cNvPr id="61" name="Picture 60" descr="A picture containing candle&#10;&#10;Description automatically generated">
            <a:extLst>
              <a:ext uri="{FF2B5EF4-FFF2-40B4-BE49-F238E27FC236}">
                <a16:creationId xmlns:a16="http://schemas.microsoft.com/office/drawing/2014/main" id="{082478D3-C10D-4EAE-B87A-1BBAF8EEC6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05414" y="4577606"/>
            <a:ext cx="139739" cy="156105"/>
          </a:xfrm>
          <a:prstGeom prst="rect">
            <a:avLst/>
          </a:prstGeom>
        </p:spPr>
      </p:pic>
      <p:pic>
        <p:nvPicPr>
          <p:cNvPr id="63" name="Picture 62" descr="A picture containing candle&#10;&#10;Description automatically generated">
            <a:extLst>
              <a:ext uri="{FF2B5EF4-FFF2-40B4-BE49-F238E27FC236}">
                <a16:creationId xmlns:a16="http://schemas.microsoft.com/office/drawing/2014/main" id="{1002A1E9-871D-42A6-ACC7-AF9EC8A0CC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007151" y="4709749"/>
            <a:ext cx="139739" cy="156105"/>
          </a:xfrm>
          <a:prstGeom prst="rect">
            <a:avLst/>
          </a:prstGeom>
        </p:spPr>
      </p:pic>
      <p:pic>
        <p:nvPicPr>
          <p:cNvPr id="65" name="Picture 64" descr="A picture containing candle&#10;&#10;Description automatically generated">
            <a:extLst>
              <a:ext uri="{FF2B5EF4-FFF2-40B4-BE49-F238E27FC236}">
                <a16:creationId xmlns:a16="http://schemas.microsoft.com/office/drawing/2014/main" id="{6FFB1405-B467-43B2-88EE-838053937A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205618" y="4627236"/>
            <a:ext cx="139739" cy="156105"/>
          </a:xfrm>
          <a:prstGeom prst="rect">
            <a:avLst/>
          </a:prstGeom>
        </p:spPr>
      </p:pic>
      <p:pic>
        <p:nvPicPr>
          <p:cNvPr id="67" name="Picture 66" descr="A picture containing plant&#10;&#10;Description automatically generated">
            <a:extLst>
              <a:ext uri="{FF2B5EF4-FFF2-40B4-BE49-F238E27FC236}">
                <a16:creationId xmlns:a16="http://schemas.microsoft.com/office/drawing/2014/main" id="{B625FD92-E25B-46B0-9ADD-112213779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0408" y="3129814"/>
            <a:ext cx="1177814" cy="1497422"/>
          </a:xfrm>
          <a:prstGeom prst="rect">
            <a:avLst/>
          </a:prstGeom>
        </p:spPr>
      </p:pic>
      <p:pic>
        <p:nvPicPr>
          <p:cNvPr id="69" name="Picture 68" descr="A picture containing candle&#10;&#10;Description automatically generated">
            <a:extLst>
              <a:ext uri="{FF2B5EF4-FFF2-40B4-BE49-F238E27FC236}">
                <a16:creationId xmlns:a16="http://schemas.microsoft.com/office/drawing/2014/main" id="{5AB9036F-3899-4EE6-8BC3-96C3F6FF8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106654" y="3420223"/>
            <a:ext cx="139739" cy="156105"/>
          </a:xfrm>
          <a:prstGeom prst="rect">
            <a:avLst/>
          </a:prstGeom>
        </p:spPr>
      </p:pic>
      <p:pic>
        <p:nvPicPr>
          <p:cNvPr id="71" name="Picture 70" descr="A picture containing candle&#10;&#10;Description automatically generated">
            <a:extLst>
              <a:ext uri="{FF2B5EF4-FFF2-40B4-BE49-F238E27FC236}">
                <a16:creationId xmlns:a16="http://schemas.microsoft.com/office/drawing/2014/main" id="{C8E86334-AB75-4C6F-8B8C-DE35D5EEF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08391" y="3552366"/>
            <a:ext cx="139739" cy="156105"/>
          </a:xfrm>
          <a:prstGeom prst="rect">
            <a:avLst/>
          </a:prstGeom>
        </p:spPr>
      </p:pic>
      <p:pic>
        <p:nvPicPr>
          <p:cNvPr id="73" name="Picture 72" descr="A picture containing candle&#10;&#10;Description automatically generated">
            <a:extLst>
              <a:ext uri="{FF2B5EF4-FFF2-40B4-BE49-F238E27FC236}">
                <a16:creationId xmlns:a16="http://schemas.microsoft.com/office/drawing/2014/main" id="{2DA0D24B-F22A-4EA9-AF37-D6CAE5C37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506858" y="3469853"/>
            <a:ext cx="139739" cy="156105"/>
          </a:xfrm>
          <a:prstGeom prst="rect">
            <a:avLst/>
          </a:prstGeom>
        </p:spPr>
      </p:pic>
      <p:pic>
        <p:nvPicPr>
          <p:cNvPr id="75" name="Picture 74" descr="A picture containing candle&#10;&#10;Description automatically generated">
            <a:extLst>
              <a:ext uri="{FF2B5EF4-FFF2-40B4-BE49-F238E27FC236}">
                <a16:creationId xmlns:a16="http://schemas.microsoft.com/office/drawing/2014/main" id="{F41FD08A-20AC-4497-A204-A56C520916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36988" y="3305634"/>
            <a:ext cx="139739" cy="156105"/>
          </a:xfrm>
          <a:prstGeom prst="rect">
            <a:avLst/>
          </a:prstGeom>
        </p:spPr>
      </p:pic>
      <p:pic>
        <p:nvPicPr>
          <p:cNvPr id="77" name="Picture 76" descr="A picture containing candle&#10;&#10;Description automatically generated">
            <a:extLst>
              <a:ext uri="{FF2B5EF4-FFF2-40B4-BE49-F238E27FC236}">
                <a16:creationId xmlns:a16="http://schemas.microsoft.com/office/drawing/2014/main" id="{D6EC0608-2040-41A7-9EAA-6EEF21768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36784" y="3722420"/>
            <a:ext cx="139739" cy="156105"/>
          </a:xfrm>
          <a:prstGeom prst="rect">
            <a:avLst/>
          </a:prstGeom>
        </p:spPr>
      </p:pic>
      <p:pic>
        <p:nvPicPr>
          <p:cNvPr id="79" name="Picture 78" descr="A picture containing candle&#10;&#10;Description automatically generated">
            <a:extLst>
              <a:ext uri="{FF2B5EF4-FFF2-40B4-BE49-F238E27FC236}">
                <a16:creationId xmlns:a16="http://schemas.microsoft.com/office/drawing/2014/main" id="{42CDE1F7-37CD-4378-A5DD-C4A2CC996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231980" y="2275271"/>
            <a:ext cx="139739" cy="156105"/>
          </a:xfrm>
          <a:prstGeom prst="rect">
            <a:avLst/>
          </a:prstGeom>
        </p:spPr>
      </p:pic>
      <p:pic>
        <p:nvPicPr>
          <p:cNvPr id="81" name="Picture 80" descr="A picture containing candle&#10;&#10;Description automatically generated">
            <a:extLst>
              <a:ext uri="{FF2B5EF4-FFF2-40B4-BE49-F238E27FC236}">
                <a16:creationId xmlns:a16="http://schemas.microsoft.com/office/drawing/2014/main" id="{D1A83080-168E-4037-A9AB-4A05A8C796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54296" y="2768230"/>
            <a:ext cx="139739" cy="156105"/>
          </a:xfrm>
          <a:prstGeom prst="rect">
            <a:avLst/>
          </a:prstGeom>
        </p:spPr>
      </p:pic>
      <p:pic>
        <p:nvPicPr>
          <p:cNvPr id="83" name="Picture 82" descr="A picture containing candle&#10;&#10;Description automatically generated">
            <a:extLst>
              <a:ext uri="{FF2B5EF4-FFF2-40B4-BE49-F238E27FC236}">
                <a16:creationId xmlns:a16="http://schemas.microsoft.com/office/drawing/2014/main" id="{202224CC-5EA3-45D5-95DE-6CDA13A4F1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454568" y="2701396"/>
            <a:ext cx="139739" cy="156105"/>
          </a:xfrm>
          <a:prstGeom prst="rect">
            <a:avLst/>
          </a:prstGeom>
        </p:spPr>
      </p:pic>
      <p:pic>
        <p:nvPicPr>
          <p:cNvPr id="105" name="Picture 104" descr="A picture containing candle&#10;&#10;Description automatically generated">
            <a:extLst>
              <a:ext uri="{FF2B5EF4-FFF2-40B4-BE49-F238E27FC236}">
                <a16:creationId xmlns:a16="http://schemas.microsoft.com/office/drawing/2014/main" id="{1DE68E20-6826-47D6-85BA-B6AA0C6CEC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28568" y="2752773"/>
            <a:ext cx="139739" cy="156105"/>
          </a:xfrm>
          <a:prstGeom prst="rect">
            <a:avLst/>
          </a:prstGeom>
        </p:spPr>
      </p:pic>
      <p:pic>
        <p:nvPicPr>
          <p:cNvPr id="107" name="Picture 106" descr="A picture containing candle&#10;&#10;Description automatically generated">
            <a:extLst>
              <a:ext uri="{FF2B5EF4-FFF2-40B4-BE49-F238E27FC236}">
                <a16:creationId xmlns:a16="http://schemas.microsoft.com/office/drawing/2014/main" id="{01F160C2-E862-4157-BAFE-A652D24649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15726" y="2519433"/>
            <a:ext cx="139739" cy="156105"/>
          </a:xfrm>
          <a:prstGeom prst="rect">
            <a:avLst/>
          </a:prstGeom>
        </p:spPr>
      </p:pic>
      <p:sp>
        <p:nvSpPr>
          <p:cNvPr id="111" name="Arrow: Right 110">
            <a:extLst>
              <a:ext uri="{FF2B5EF4-FFF2-40B4-BE49-F238E27FC236}">
                <a16:creationId xmlns:a16="http://schemas.microsoft.com/office/drawing/2014/main" id="{D0E81A33-0E30-4205-AF2F-CBAF5ACBADAE}"/>
              </a:ext>
            </a:extLst>
          </p:cNvPr>
          <p:cNvSpPr/>
          <p:nvPr/>
        </p:nvSpPr>
        <p:spPr>
          <a:xfrm>
            <a:off x="2833983" y="2701396"/>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3" name="Arrow: Right 112">
            <a:extLst>
              <a:ext uri="{FF2B5EF4-FFF2-40B4-BE49-F238E27FC236}">
                <a16:creationId xmlns:a16="http://schemas.microsoft.com/office/drawing/2014/main" id="{42C89FE8-9170-4FE8-90E9-864F69E6417F}"/>
              </a:ext>
            </a:extLst>
          </p:cNvPr>
          <p:cNvSpPr/>
          <p:nvPr/>
        </p:nvSpPr>
        <p:spPr>
          <a:xfrm>
            <a:off x="5328485" y="2701396"/>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7" name="Arrow: Right 116">
            <a:extLst>
              <a:ext uri="{FF2B5EF4-FFF2-40B4-BE49-F238E27FC236}">
                <a16:creationId xmlns:a16="http://schemas.microsoft.com/office/drawing/2014/main" id="{71B0FFBB-CF15-4BC0-A066-7C5667C89BBC}"/>
              </a:ext>
            </a:extLst>
          </p:cNvPr>
          <p:cNvSpPr/>
          <p:nvPr/>
        </p:nvSpPr>
        <p:spPr>
          <a:xfrm>
            <a:off x="2830858" y="4911877"/>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9" name="Arrow: Right 118">
            <a:extLst>
              <a:ext uri="{FF2B5EF4-FFF2-40B4-BE49-F238E27FC236}">
                <a16:creationId xmlns:a16="http://schemas.microsoft.com/office/drawing/2014/main" id="{A51D7468-6FFB-4C59-BB47-65860BD9D355}"/>
              </a:ext>
            </a:extLst>
          </p:cNvPr>
          <p:cNvSpPr/>
          <p:nvPr/>
        </p:nvSpPr>
        <p:spPr>
          <a:xfrm>
            <a:off x="5328485" y="4911877"/>
            <a:ext cx="1141253" cy="2035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1" name="Arrow: Right 120">
            <a:extLst>
              <a:ext uri="{FF2B5EF4-FFF2-40B4-BE49-F238E27FC236}">
                <a16:creationId xmlns:a16="http://schemas.microsoft.com/office/drawing/2014/main" id="{9E9646B0-C298-4147-B2DC-753D9558351A}"/>
              </a:ext>
            </a:extLst>
          </p:cNvPr>
          <p:cNvSpPr/>
          <p:nvPr/>
        </p:nvSpPr>
        <p:spPr>
          <a:xfrm rot="2310697">
            <a:off x="7675940" y="3257515"/>
            <a:ext cx="1141253" cy="203508"/>
          </a:xfrm>
          <a:prstGeom prst="rightArrow">
            <a:avLst/>
          </a:prstGeom>
          <a:solidFill>
            <a:srgbClr val="1585C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3" name="Arrow: Right 122">
            <a:extLst>
              <a:ext uri="{FF2B5EF4-FFF2-40B4-BE49-F238E27FC236}">
                <a16:creationId xmlns:a16="http://schemas.microsoft.com/office/drawing/2014/main" id="{C68441F5-8FE2-45B8-85EB-2768455BA623}"/>
              </a:ext>
            </a:extLst>
          </p:cNvPr>
          <p:cNvSpPr/>
          <p:nvPr/>
        </p:nvSpPr>
        <p:spPr>
          <a:xfrm rot="19510689">
            <a:off x="7713182" y="4523347"/>
            <a:ext cx="1141253" cy="203508"/>
          </a:xfrm>
          <a:prstGeom prst="rightArrow">
            <a:avLst/>
          </a:prstGeom>
          <a:solidFill>
            <a:srgbClr val="F79227"/>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5" name="Picture 124" descr="A picture containing candle&#10;&#10;Description automatically generated">
            <a:extLst>
              <a:ext uri="{FF2B5EF4-FFF2-40B4-BE49-F238E27FC236}">
                <a16:creationId xmlns:a16="http://schemas.microsoft.com/office/drawing/2014/main" id="{D11AC68C-1D81-4186-B733-C968946585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138434" y="2321196"/>
            <a:ext cx="139739" cy="156105"/>
          </a:xfrm>
          <a:prstGeom prst="rect">
            <a:avLst/>
          </a:prstGeom>
        </p:spPr>
      </p:pic>
    </p:spTree>
    <p:extLst>
      <p:ext uri="{BB962C8B-B14F-4D97-AF65-F5344CB8AC3E}">
        <p14:creationId xmlns:p14="http://schemas.microsoft.com/office/powerpoint/2010/main" val="12004727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48F3-C342-4946-B2F9-AD4DACC0020D}"/>
              </a:ext>
            </a:extLst>
          </p:cNvPr>
          <p:cNvSpPr>
            <a:spLocks noGrp="1"/>
          </p:cNvSpPr>
          <p:nvPr>
            <p:ph type="title"/>
          </p:nvPr>
        </p:nvSpPr>
        <p:spPr/>
        <p:txBody>
          <a:bodyPr/>
          <a:lstStyle/>
          <a:p>
            <a:r>
              <a:rPr lang="en-US" dirty="0"/>
              <a:t>Limitations and future work</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716D354-5D2C-4BB7-BFB8-3D65C65AF765}"/>
                  </a:ext>
                </a:extLst>
              </p:cNvPr>
              <p:cNvSpPr>
                <a:spLocks noGrp="1"/>
              </p:cNvSpPr>
              <p:nvPr>
                <p:ph idx="1"/>
              </p:nvPr>
            </p:nvSpPr>
            <p:spPr/>
            <p:txBody>
              <a:bodyPr/>
              <a:lstStyle/>
              <a:p>
                <a:pPr marL="0" indent="0">
                  <a:buNone/>
                </a:pPr>
                <a14:m>
                  <m:oMathPara xmlns:m="http://schemas.openxmlformats.org/officeDocument/2006/math">
                    <m:oMathParaPr>
                      <m:jc m:val="center"/>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e>
                              </m:d>
                              <m:r>
                                <a:rPr lang="en-US" i="1">
                                  <a:latin typeface="Cambria Math" panose="02040503050406030204" pitchFamily="18" charset="0"/>
                                </a:rPr>
                                <m:t>−</m:t>
                              </m:r>
                              <m:r>
                                <a:rPr lang="en-US" i="1">
                                  <a:latin typeface="Cambria Math" panose="02040503050406030204" pitchFamily="18" charset="0"/>
                                </a:rPr>
                                <m:t>𝑢</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m:t>
                                      </m:r>
                                    </m:sub>
                                  </m:sSub>
                                </m:e>
                              </m:d>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m:t>
                                  </m:r>
                                </m:sub>
                              </m:sSub>
                              <m:r>
                                <a:rPr lang="en-US" i="1">
                                  <a:latin typeface="Cambria Math" panose="02040503050406030204" pitchFamily="18" charset="0"/>
                                </a:rPr>
                                <m:t>)</m:t>
                              </m:r>
                            </m:e>
                          </m:nary>
                        </m:den>
                      </m:f>
                    </m:oMath>
                  </m:oMathPara>
                </a14:m>
                <a:endParaRPr lang="en-US" dirty="0">
                  <a:latin typeface="+mj-lt"/>
                </a:endParaRPr>
              </a:p>
              <a:p>
                <a:endParaRPr lang="en-US" dirty="0">
                  <a:latin typeface="+mj-lt"/>
                </a:endParaRPr>
              </a:p>
              <a:p>
                <a:pPr marL="0" indent="0">
                  <a:buNone/>
                </a:pPr>
                <a:r>
                  <a:rPr lang="en-US" dirty="0">
                    <a:latin typeface="+mj-lt"/>
                  </a:rPr>
                  <a:t>Do changes in </a:t>
                </a:r>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𝐽</m:t>
                        </m:r>
                      </m:e>
                    </m:acc>
                  </m:oMath>
                </a14:m>
                <a:r>
                  <a:rPr lang="en-US" dirty="0">
                    <a:latin typeface="+mj-lt"/>
                  </a:rPr>
                  <a:t> through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e>
                    </m:d>
                  </m:oMath>
                </a14:m>
                <a:r>
                  <a:rPr lang="en-US" dirty="0">
                    <a:latin typeface="+mj-lt"/>
                  </a:rPr>
                  <a:t> modulate vigor of current movement? </a:t>
                </a:r>
              </a:p>
              <a:p>
                <a:pPr marL="0" indent="0">
                  <a:buNone/>
                </a:pPr>
                <a:endParaRPr lang="en-US" dirty="0">
                  <a:latin typeface="+mj-lt"/>
                </a:endParaRPr>
              </a:p>
              <a:p>
                <a:pPr marL="0" indent="0">
                  <a:buNone/>
                </a:pPr>
                <a:r>
                  <a:rPr lang="en-US" dirty="0">
                    <a:latin typeface="+mj-lt"/>
                  </a:rPr>
                  <a:t>How is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oMath>
                </a14:m>
                <a:r>
                  <a:rPr lang="en-US" dirty="0">
                    <a:latin typeface="+mj-lt"/>
                  </a:rPr>
                  <a:t> learnt in a dynamic or novel environment? How does vigor change in response?  </a:t>
                </a:r>
              </a:p>
              <a:p>
                <a:endParaRPr lang="en-US" dirty="0"/>
              </a:p>
            </p:txBody>
          </p:sp>
        </mc:Choice>
        <mc:Fallback>
          <p:sp>
            <p:nvSpPr>
              <p:cNvPr id="3" name="Content Placeholder 2">
                <a:extLst>
                  <a:ext uri="{FF2B5EF4-FFF2-40B4-BE49-F238E27FC236}">
                    <a16:creationId xmlns:a16="http://schemas.microsoft.com/office/drawing/2014/main" id="{3716D354-5D2C-4BB7-BFB8-3D65C65AF765}"/>
                  </a:ext>
                </a:extLst>
              </p:cNvPr>
              <p:cNvSpPr>
                <a:spLocks noGrp="1" noRot="1" noChangeAspect="1" noMove="1" noResize="1" noEditPoints="1" noAdjustHandles="1" noChangeArrowheads="1" noChangeShapeType="1" noTextEdit="1"/>
              </p:cNvSpPr>
              <p:nvPr>
                <p:ph idx="1"/>
              </p:nvPr>
            </p:nvSpPr>
            <p:spPr>
              <a:blipFill>
                <a:blip r:embed="rId3"/>
                <a:stretch>
                  <a:fillRect l="-1389" b="-2561"/>
                </a:stretch>
              </a:blipFill>
            </p:spPr>
            <p:txBody>
              <a:bodyPr/>
              <a:lstStyle/>
              <a:p>
                <a:r>
                  <a:rPr lang="en-US">
                    <a:noFill/>
                  </a:rPr>
                  <a:t> </a:t>
                </a:r>
              </a:p>
            </p:txBody>
          </p:sp>
        </mc:Fallback>
      </mc:AlternateContent>
    </p:spTree>
    <p:extLst>
      <p:ext uri="{BB962C8B-B14F-4D97-AF65-F5344CB8AC3E}">
        <p14:creationId xmlns:p14="http://schemas.microsoft.com/office/powerpoint/2010/main" val="11805917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EE9F-1CA4-49E3-8042-9FDA66F2D827}"/>
              </a:ext>
            </a:extLst>
          </p:cNvPr>
          <p:cNvSpPr>
            <a:spLocks noGrp="1"/>
          </p:cNvSpPr>
          <p:nvPr>
            <p:ph type="title"/>
          </p:nvPr>
        </p:nvSpPr>
        <p:spPr/>
        <p:txBody>
          <a:bodyPr/>
          <a:lstStyle/>
          <a:p>
            <a:r>
              <a:rPr lang="en-US" dirty="0"/>
              <a:t>Conclusion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FB7A950-3968-45F5-A247-87CE082E6EC2}"/>
                  </a:ext>
                </a:extLst>
              </p:cNvPr>
              <p:cNvSpPr>
                <a:spLocks noGrp="1"/>
              </p:cNvSpPr>
              <p:nvPr>
                <p:ph idx="1"/>
              </p:nvPr>
            </p:nvSpPr>
            <p:spPr/>
            <p:txBody>
              <a:bodyPr/>
              <a:lstStyle/>
              <a:p>
                <a:pPr marL="0" indent="0">
                  <a:buNone/>
                </a:pPr>
                <a:r>
                  <a:rPr lang="en-US" dirty="0">
                    <a:latin typeface="+mj-lt"/>
                  </a:rPr>
                  <a:t>Global capture rate is modulated by movement effort. </a:t>
                </a: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e>
                              </m:d>
                              <m:r>
                                <a:rPr lang="en-US" i="1">
                                  <a:latin typeface="Cambria Math" panose="02040503050406030204" pitchFamily="18" charset="0"/>
                                </a:rPr>
                                <m:t>−</m:t>
                              </m:r>
                              <m:r>
                                <a:rPr lang="en-US" i="1">
                                  <a:latin typeface="Cambria Math" panose="02040503050406030204" pitchFamily="18" charset="0"/>
                                </a:rPr>
                                <m:t>𝑢</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m:t>
                                      </m:r>
                                    </m:sub>
                                  </m:sSub>
                                </m:e>
                              </m:d>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m:t>
                                  </m:r>
                                </m:sub>
                              </m:sSub>
                              <m:r>
                                <a:rPr lang="en-US" i="1">
                                  <a:latin typeface="Cambria Math" panose="02040503050406030204" pitchFamily="18" charset="0"/>
                                </a:rPr>
                                <m:t>)</m:t>
                              </m:r>
                            </m:e>
                          </m:nary>
                        </m:den>
                      </m:f>
                    </m:oMath>
                  </m:oMathPara>
                </a14:m>
                <a:endParaRPr lang="en-US" dirty="0"/>
              </a:p>
              <a:p>
                <a:pPr marL="0" indent="0">
                  <a:buNone/>
                </a:pPr>
                <a:endParaRPr lang="en-US" dirty="0">
                  <a:latin typeface="+mj-lt"/>
                </a:endParaRPr>
              </a:p>
              <a:p>
                <a:pPr marL="0" indent="0">
                  <a:buNone/>
                </a:pPr>
                <a:endParaRPr lang="en-US" dirty="0">
                  <a:latin typeface="+mj-lt"/>
                </a:endParaRPr>
              </a:p>
            </p:txBody>
          </p:sp>
        </mc:Choice>
        <mc:Fallback>
          <p:sp>
            <p:nvSpPr>
              <p:cNvPr id="3" name="Content Placeholder 2">
                <a:extLst>
                  <a:ext uri="{FF2B5EF4-FFF2-40B4-BE49-F238E27FC236}">
                    <a16:creationId xmlns:a16="http://schemas.microsoft.com/office/drawing/2014/main" id="{2FB7A950-3968-45F5-A247-87CE082E6EC2}"/>
                  </a:ext>
                </a:extLst>
              </p:cNvPr>
              <p:cNvSpPr>
                <a:spLocks noGrp="1" noRot="1" noChangeAspect="1" noMove="1" noResize="1" noEditPoints="1" noAdjustHandles="1" noChangeArrowheads="1" noChangeShapeType="1" noTextEdit="1"/>
              </p:cNvSpPr>
              <p:nvPr>
                <p:ph idx="1"/>
              </p:nvPr>
            </p:nvSpPr>
            <p:spPr>
              <a:blipFill>
                <a:blip r:embed="rId3"/>
                <a:stretch>
                  <a:fillRect l="-1389" t="-175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3743E18-6304-4828-8959-3E8ED4F9880D}"/>
              </a:ext>
            </a:extLst>
          </p:cNvPr>
          <p:cNvSpPr>
            <a:spLocks noGrp="1"/>
          </p:cNvSpPr>
          <p:nvPr>
            <p:ph type="sldNum" sz="quarter" idx="12"/>
          </p:nvPr>
        </p:nvSpPr>
        <p:spPr/>
        <p:txBody>
          <a:bodyPr/>
          <a:lstStyle/>
          <a:p>
            <a:fld id="{13D62B89-4EDD-4BD0-96AE-17C8BA44C6D5}" type="slidenum">
              <a:rPr lang="en-US" smtClean="0"/>
              <a:t>95</a:t>
            </a:fld>
            <a:endParaRPr lang="en-US"/>
          </a:p>
        </p:txBody>
      </p:sp>
    </p:spTree>
    <p:extLst>
      <p:ext uri="{BB962C8B-B14F-4D97-AF65-F5344CB8AC3E}">
        <p14:creationId xmlns:p14="http://schemas.microsoft.com/office/powerpoint/2010/main" val="36957366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EE9F-1CA4-49E3-8042-9FDA66F2D827}"/>
              </a:ext>
            </a:extLst>
          </p:cNvPr>
          <p:cNvSpPr>
            <a:spLocks noGrp="1"/>
          </p:cNvSpPr>
          <p:nvPr>
            <p:ph type="title"/>
          </p:nvPr>
        </p:nvSpPr>
        <p:spPr/>
        <p:txBody>
          <a:bodyPr/>
          <a:lstStyle/>
          <a:p>
            <a:r>
              <a:rPr lang="en-US" dirty="0"/>
              <a:t>Conclusion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FB7A950-3968-45F5-A247-87CE082E6EC2}"/>
                  </a:ext>
                </a:extLst>
              </p:cNvPr>
              <p:cNvSpPr>
                <a:spLocks noGrp="1"/>
              </p:cNvSpPr>
              <p:nvPr>
                <p:ph idx="1"/>
              </p:nvPr>
            </p:nvSpPr>
            <p:spPr/>
            <p:txBody>
              <a:bodyPr/>
              <a:lstStyle/>
              <a:p>
                <a:pPr marL="0" indent="0">
                  <a:buNone/>
                </a:pPr>
                <a:r>
                  <a:rPr lang="en-US" dirty="0">
                    <a:latin typeface="+mj-lt"/>
                  </a:rPr>
                  <a:t>Global capture rate is modulated by movement effort. </a:t>
                </a: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e>
                              </m:d>
                              <m:r>
                                <a:rPr lang="en-US" i="1">
                                  <a:latin typeface="Cambria Math" panose="02040503050406030204" pitchFamily="18" charset="0"/>
                                </a:rPr>
                                <m:t>−</m:t>
                              </m:r>
                              <m:r>
                                <a:rPr lang="en-US" i="1">
                                  <a:latin typeface="Cambria Math" panose="02040503050406030204" pitchFamily="18" charset="0"/>
                                </a:rPr>
                                <m:t>𝑢</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m:t>
                                      </m:r>
                                    </m:sub>
                                  </m:sSub>
                                </m:e>
                              </m:d>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m:t>
                                  </m:r>
                                </m:sub>
                              </m:sSub>
                              <m:r>
                                <a:rPr lang="en-US" i="1">
                                  <a:latin typeface="Cambria Math" panose="02040503050406030204" pitchFamily="18" charset="0"/>
                                </a:rPr>
                                <m:t>)</m:t>
                              </m:r>
                            </m:e>
                          </m:nary>
                        </m:den>
                      </m:f>
                    </m:oMath>
                  </m:oMathPara>
                </a14:m>
                <a:endParaRPr lang="en-US" dirty="0"/>
              </a:p>
              <a:p>
                <a:pPr marL="0" indent="0">
                  <a:buNone/>
                </a:pPr>
                <a:r>
                  <a:rPr lang="en-US" dirty="0">
                    <a:latin typeface="+mj-lt"/>
                  </a:rPr>
                  <a:t>Reach vigor is modulated by changes in immediate as well as global effort expenditure. </a:t>
                </a:r>
              </a:p>
              <a:p>
                <a:pPr marL="0" indent="0">
                  <a:buNone/>
                </a:pPr>
                <a:endParaRPr lang="en-US" dirty="0">
                  <a:latin typeface="+mj-lt"/>
                </a:endParaRPr>
              </a:p>
            </p:txBody>
          </p:sp>
        </mc:Choice>
        <mc:Fallback>
          <p:sp>
            <p:nvSpPr>
              <p:cNvPr id="3" name="Content Placeholder 2">
                <a:extLst>
                  <a:ext uri="{FF2B5EF4-FFF2-40B4-BE49-F238E27FC236}">
                    <a16:creationId xmlns:a16="http://schemas.microsoft.com/office/drawing/2014/main" id="{2FB7A950-3968-45F5-A247-87CE082E6EC2}"/>
                  </a:ext>
                </a:extLst>
              </p:cNvPr>
              <p:cNvSpPr>
                <a:spLocks noGrp="1" noRot="1" noChangeAspect="1" noMove="1" noResize="1" noEditPoints="1" noAdjustHandles="1" noChangeArrowheads="1" noChangeShapeType="1" noTextEdit="1"/>
              </p:cNvSpPr>
              <p:nvPr>
                <p:ph idx="1"/>
              </p:nvPr>
            </p:nvSpPr>
            <p:spPr>
              <a:blipFill>
                <a:blip r:embed="rId3"/>
                <a:stretch>
                  <a:fillRect l="-1389" t="-175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3743E18-6304-4828-8959-3E8ED4F9880D}"/>
              </a:ext>
            </a:extLst>
          </p:cNvPr>
          <p:cNvSpPr>
            <a:spLocks noGrp="1"/>
          </p:cNvSpPr>
          <p:nvPr>
            <p:ph type="sldNum" sz="quarter" idx="12"/>
          </p:nvPr>
        </p:nvSpPr>
        <p:spPr/>
        <p:txBody>
          <a:bodyPr/>
          <a:lstStyle/>
          <a:p>
            <a:fld id="{13D62B89-4EDD-4BD0-96AE-17C8BA44C6D5}" type="slidenum">
              <a:rPr lang="en-US" smtClean="0"/>
              <a:t>96</a:t>
            </a:fld>
            <a:endParaRPr lang="en-US"/>
          </a:p>
        </p:txBody>
      </p:sp>
    </p:spTree>
    <p:extLst>
      <p:ext uri="{BB962C8B-B14F-4D97-AF65-F5344CB8AC3E}">
        <p14:creationId xmlns:p14="http://schemas.microsoft.com/office/powerpoint/2010/main" val="33712124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EE9F-1CA4-49E3-8042-9FDA66F2D827}"/>
              </a:ext>
            </a:extLst>
          </p:cNvPr>
          <p:cNvSpPr>
            <a:spLocks noGrp="1"/>
          </p:cNvSpPr>
          <p:nvPr>
            <p:ph type="title"/>
          </p:nvPr>
        </p:nvSpPr>
        <p:spPr/>
        <p:txBody>
          <a:bodyPr/>
          <a:lstStyle/>
          <a:p>
            <a:r>
              <a:rPr lang="en-US" dirty="0"/>
              <a:t>Conclusion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FB7A950-3968-45F5-A247-87CE082E6EC2}"/>
                  </a:ext>
                </a:extLst>
              </p:cNvPr>
              <p:cNvSpPr>
                <a:spLocks noGrp="1"/>
              </p:cNvSpPr>
              <p:nvPr>
                <p:ph idx="1"/>
              </p:nvPr>
            </p:nvSpPr>
            <p:spPr>
              <a:xfrm>
                <a:off x="609600" y="1600201"/>
                <a:ext cx="10972800" cy="4983160"/>
              </a:xfrm>
            </p:spPr>
            <p:txBody>
              <a:bodyPr/>
              <a:lstStyle/>
              <a:p>
                <a:pPr marL="0" indent="0">
                  <a:buNone/>
                </a:pPr>
                <a:r>
                  <a:rPr lang="en-US" dirty="0">
                    <a:latin typeface="+mj-lt"/>
                  </a:rPr>
                  <a:t>Global capture rate is modulated by movement effort. </a:t>
                </a: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𝐽</m:t>
                          </m:r>
                        </m:e>
                      </m:acc>
                      <m:r>
                        <a:rPr lang="en-US" i="1">
                          <a:latin typeface="Cambria Math" panose="02040503050406030204" pitchFamily="18" charset="0"/>
                        </a:rPr>
                        <m:t>= </m:t>
                      </m:r>
                      <m:f>
                        <m:fPr>
                          <m:ctrlPr>
                            <a:rPr lang="en-US" i="1">
                              <a:latin typeface="Cambria Math" panose="02040503050406030204" pitchFamily="18" charset="0"/>
                            </a:rPr>
                          </m:ctrlPr>
                        </m:fPr>
                        <m:num>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e>
                              </m:d>
                              <m:r>
                                <a:rPr lang="en-US" i="1">
                                  <a:latin typeface="Cambria Math" panose="02040503050406030204" pitchFamily="18" charset="0"/>
                                </a:rPr>
                                <m:t>−</m:t>
                              </m:r>
                              <m:r>
                                <a:rPr lang="en-US" i="1">
                                  <a:latin typeface="Cambria Math" panose="02040503050406030204" pitchFamily="18" charset="0"/>
                                </a:rPr>
                                <m:t>𝑢</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m:t>
                                      </m:r>
                                    </m:sub>
                                  </m:sSub>
                                </m:e>
                              </m:d>
                              <m:r>
                                <a:rPr lang="en-US" i="1">
                                  <a:latin typeface="Cambria Math" panose="02040503050406030204" pitchFamily="18" charset="0"/>
                                </a:rPr>
                                <m:t>)</m:t>
                              </m:r>
                            </m:e>
                          </m:nary>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𝑛</m:t>
                              </m:r>
                            </m:sub>
                            <m:sup/>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h</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𝑚</m:t>
                                  </m:r>
                                </m:sub>
                              </m:sSub>
                              <m:r>
                                <a:rPr lang="en-US" i="1">
                                  <a:latin typeface="Cambria Math" panose="02040503050406030204" pitchFamily="18" charset="0"/>
                                </a:rPr>
                                <m:t>)</m:t>
                              </m:r>
                            </m:e>
                          </m:nary>
                        </m:den>
                      </m:f>
                    </m:oMath>
                  </m:oMathPara>
                </a14:m>
                <a:endParaRPr lang="en-US" dirty="0">
                  <a:latin typeface="+mj-lt"/>
                </a:endParaRPr>
              </a:p>
              <a:p>
                <a:pPr marL="0" indent="0">
                  <a:buNone/>
                </a:pPr>
                <a:r>
                  <a:rPr lang="en-US" dirty="0">
                    <a:latin typeface="+mj-lt"/>
                  </a:rPr>
                  <a:t>Reach vigor is modulated by changes in immediate as well as global effort expenditure. </a:t>
                </a:r>
              </a:p>
              <a:p>
                <a:pPr marL="0" indent="0">
                  <a:buNone/>
                </a:pPr>
                <a:endParaRPr lang="en-US" dirty="0">
                  <a:latin typeface="+mj-lt"/>
                </a:endParaRPr>
              </a:p>
              <a:p>
                <a:pPr marL="0" indent="0">
                  <a:buNone/>
                </a:pPr>
                <a:r>
                  <a:rPr lang="en-US" dirty="0">
                    <a:latin typeface="+mj-lt"/>
                  </a:rPr>
                  <a:t>Unified framework that explains both movement vigor and harvest decisions are modulated by changing global effort.</a:t>
                </a:r>
              </a:p>
            </p:txBody>
          </p:sp>
        </mc:Choice>
        <mc:Fallback>
          <p:sp>
            <p:nvSpPr>
              <p:cNvPr id="3" name="Content Placeholder 2">
                <a:extLst>
                  <a:ext uri="{FF2B5EF4-FFF2-40B4-BE49-F238E27FC236}">
                    <a16:creationId xmlns:a16="http://schemas.microsoft.com/office/drawing/2014/main" id="{2FB7A950-3968-45F5-A247-87CE082E6EC2}"/>
                  </a:ext>
                </a:extLst>
              </p:cNvPr>
              <p:cNvSpPr>
                <a:spLocks noGrp="1" noRot="1" noChangeAspect="1" noMove="1" noResize="1" noEditPoints="1" noAdjustHandles="1" noChangeArrowheads="1" noChangeShapeType="1" noTextEdit="1"/>
              </p:cNvSpPr>
              <p:nvPr>
                <p:ph idx="1"/>
              </p:nvPr>
            </p:nvSpPr>
            <p:spPr>
              <a:xfrm>
                <a:off x="609600" y="1600201"/>
                <a:ext cx="10972800" cy="4983160"/>
              </a:xfrm>
              <a:blipFill>
                <a:blip r:embed="rId3"/>
                <a:stretch>
                  <a:fillRect l="-1389" t="-159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3743E18-6304-4828-8959-3E8ED4F9880D}"/>
              </a:ext>
            </a:extLst>
          </p:cNvPr>
          <p:cNvSpPr>
            <a:spLocks noGrp="1"/>
          </p:cNvSpPr>
          <p:nvPr>
            <p:ph type="sldNum" sz="quarter" idx="12"/>
          </p:nvPr>
        </p:nvSpPr>
        <p:spPr/>
        <p:txBody>
          <a:bodyPr/>
          <a:lstStyle/>
          <a:p>
            <a:fld id="{13D62B89-4EDD-4BD0-96AE-17C8BA44C6D5}" type="slidenum">
              <a:rPr lang="en-US" smtClean="0"/>
              <a:t>97</a:t>
            </a:fld>
            <a:endParaRPr lang="en-US"/>
          </a:p>
        </p:txBody>
      </p:sp>
    </p:spTree>
    <p:extLst>
      <p:ext uri="{BB962C8B-B14F-4D97-AF65-F5344CB8AC3E}">
        <p14:creationId xmlns:p14="http://schemas.microsoft.com/office/powerpoint/2010/main" val="2382816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F5F6-2C14-4FC6-8CBB-9808A1F583AF}"/>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C115DB2C-1202-4514-84FB-EC97A817E038}"/>
              </a:ext>
            </a:extLst>
          </p:cNvPr>
          <p:cNvSpPr>
            <a:spLocks noGrp="1"/>
          </p:cNvSpPr>
          <p:nvPr>
            <p:ph type="sldNum" sz="quarter" idx="12"/>
          </p:nvPr>
        </p:nvSpPr>
        <p:spPr/>
        <p:txBody>
          <a:bodyPr/>
          <a:lstStyle/>
          <a:p>
            <a:fld id="{13D62B89-4EDD-4BD0-96AE-17C8BA44C6D5}" type="slidenum">
              <a:rPr lang="en-US" smtClean="0"/>
              <a:t>98</a:t>
            </a:fld>
            <a:endParaRPr lang="en-US"/>
          </a:p>
        </p:txBody>
      </p:sp>
      <p:pic>
        <p:nvPicPr>
          <p:cNvPr id="5" name="Content Placeholder 8">
            <a:extLst>
              <a:ext uri="{FF2B5EF4-FFF2-40B4-BE49-F238E27FC236}">
                <a16:creationId xmlns:a16="http://schemas.microsoft.com/office/drawing/2014/main" id="{1B1B54E0-186E-4392-AB47-D0CB2FC14629}"/>
              </a:ext>
            </a:extLst>
          </p:cNvPr>
          <p:cNvPicPr>
            <a:picLocks noGrp="1"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5575" y="110145"/>
            <a:ext cx="877132" cy="1398775"/>
          </a:xfrm>
          <a:prstGeom prst="rect">
            <a:avLst/>
          </a:prstGeom>
        </p:spPr>
      </p:pic>
      <p:grpSp>
        <p:nvGrpSpPr>
          <p:cNvPr id="6" name="Group 5">
            <a:extLst>
              <a:ext uri="{FF2B5EF4-FFF2-40B4-BE49-F238E27FC236}">
                <a16:creationId xmlns:a16="http://schemas.microsoft.com/office/drawing/2014/main" id="{B60215DC-F108-41B8-A808-6B8625903C6B}"/>
              </a:ext>
            </a:extLst>
          </p:cNvPr>
          <p:cNvGrpSpPr/>
          <p:nvPr/>
        </p:nvGrpSpPr>
        <p:grpSpPr>
          <a:xfrm>
            <a:off x="7364434" y="1126657"/>
            <a:ext cx="4286792" cy="2509831"/>
            <a:chOff x="6000749" y="3022669"/>
            <a:chExt cx="2543175" cy="1488978"/>
          </a:xfrm>
        </p:grpSpPr>
        <p:sp>
          <p:nvSpPr>
            <p:cNvPr id="12" name="Rectangle: Rounded Corners 11">
              <a:extLst>
                <a:ext uri="{FF2B5EF4-FFF2-40B4-BE49-F238E27FC236}">
                  <a16:creationId xmlns:a16="http://schemas.microsoft.com/office/drawing/2014/main" id="{EFF68F03-DB0C-49B3-ABBC-E53B24FD9700}"/>
                </a:ext>
              </a:extLst>
            </p:cNvPr>
            <p:cNvSpPr/>
            <p:nvPr/>
          </p:nvSpPr>
          <p:spPr>
            <a:xfrm>
              <a:off x="6000749" y="3022669"/>
              <a:ext cx="2543175" cy="148897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3" name="Graphic 5">
              <a:extLst>
                <a:ext uri="{FF2B5EF4-FFF2-40B4-BE49-F238E27FC236}">
                  <a16:creationId xmlns:a16="http://schemas.microsoft.com/office/drawing/2014/main" id="{5B354D47-61E4-49BF-8BD9-0C36F7DECCF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80367"/>
            <a:stretch/>
          </p:blipFill>
          <p:spPr>
            <a:xfrm>
              <a:off x="6136882" y="3117919"/>
              <a:ext cx="2295673" cy="1285577"/>
            </a:xfrm>
            <a:prstGeom prst="rect">
              <a:avLst/>
            </a:prstGeom>
          </p:spPr>
        </p:pic>
      </p:grpSp>
      <p:pic>
        <p:nvPicPr>
          <p:cNvPr id="8" name="Picture 7">
            <a:extLst>
              <a:ext uri="{FF2B5EF4-FFF2-40B4-BE49-F238E27FC236}">
                <a16:creationId xmlns:a16="http://schemas.microsoft.com/office/drawing/2014/main" id="{711B615A-353F-48F6-9DE6-FB5EC901266E}"/>
              </a:ext>
            </a:extLst>
          </p:cNvPr>
          <p:cNvPicPr>
            <a:picLocks noChangeAspect="1"/>
          </p:cNvPicPr>
          <p:nvPr/>
        </p:nvPicPr>
        <p:blipFill rotWithShape="1">
          <a:blip r:embed="rId7">
            <a:extLst>
              <a:ext uri="{28A0092B-C50C-407E-A947-70E740481C1C}">
                <a14:useLocalDpi xmlns:a14="http://schemas.microsoft.com/office/drawing/2010/main" val="0"/>
              </a:ext>
            </a:extLst>
          </a:blip>
          <a:srcRect r="10487"/>
          <a:stretch/>
        </p:blipFill>
        <p:spPr>
          <a:xfrm>
            <a:off x="4161199" y="3054464"/>
            <a:ext cx="3869601" cy="3242202"/>
          </a:xfrm>
          <a:prstGeom prst="roundRect">
            <a:avLst/>
          </a:prstGeom>
        </p:spPr>
      </p:pic>
      <p:pic>
        <p:nvPicPr>
          <p:cNvPr id="11" name="Picture 10" descr="A group of people posing for a photo&#10;&#10;Description automatically generated">
            <a:extLst>
              <a:ext uri="{FF2B5EF4-FFF2-40B4-BE49-F238E27FC236}">
                <a16:creationId xmlns:a16="http://schemas.microsoft.com/office/drawing/2014/main" id="{C7779821-5D97-4601-AE53-9CD79D61D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835" y="1708681"/>
            <a:ext cx="4449783" cy="2966884"/>
          </a:xfrm>
          <a:prstGeom prst="roundRect">
            <a:avLst>
              <a:gd name="adj" fmla="val 788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Logo, company name&#10;&#10;Description automatically generated">
            <a:extLst>
              <a:ext uri="{FF2B5EF4-FFF2-40B4-BE49-F238E27FC236}">
                <a16:creationId xmlns:a16="http://schemas.microsoft.com/office/drawing/2014/main" id="{77EA77B2-B199-4E01-8294-811F490436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3328" y="3855649"/>
            <a:ext cx="1639831" cy="1639831"/>
          </a:xfrm>
          <a:prstGeom prst="roundRect">
            <a:avLst>
              <a:gd name="adj" fmla="val 105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3A669796-A75F-4B92-AFDD-7B7628044515}"/>
              </a:ext>
            </a:extLst>
          </p:cNvPr>
          <p:cNvSpPr txBox="1"/>
          <p:nvPr/>
        </p:nvSpPr>
        <p:spPr>
          <a:xfrm>
            <a:off x="8522164" y="5598542"/>
            <a:ext cx="3412000" cy="369332"/>
          </a:xfrm>
          <a:prstGeom prst="rect">
            <a:avLst/>
          </a:prstGeom>
          <a:noFill/>
        </p:spPr>
        <p:txBody>
          <a:bodyPr wrap="square" rtlCol="0">
            <a:spAutoFit/>
          </a:bodyPr>
          <a:lstStyle/>
          <a:p>
            <a:r>
              <a:rPr lang="en-US" dirty="0">
                <a:latin typeface="+mj-lt"/>
              </a:rPr>
              <a:t>Award: NINDS  R01NS096083</a:t>
            </a:r>
          </a:p>
        </p:txBody>
      </p:sp>
    </p:spTree>
    <p:extLst>
      <p:ext uri="{BB962C8B-B14F-4D97-AF65-F5344CB8AC3E}">
        <p14:creationId xmlns:p14="http://schemas.microsoft.com/office/powerpoint/2010/main" val="4608283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A46839-269D-4C0D-934C-82DBB57A1F68}"/>
              </a:ext>
            </a:extLst>
          </p:cNvPr>
          <p:cNvSpPr>
            <a:spLocks noGrp="1"/>
          </p:cNvSpPr>
          <p:nvPr>
            <p:ph type="ctrTitle"/>
          </p:nvPr>
        </p:nvSpPr>
        <p:spPr/>
        <p:txBody>
          <a:bodyPr/>
          <a:lstStyle/>
          <a:p>
            <a:r>
              <a:rPr lang="en-US" dirty="0">
                <a:solidFill>
                  <a:schemeClr val="accent1"/>
                </a:solidFill>
              </a:rPr>
              <a:t>Questions</a:t>
            </a:r>
          </a:p>
        </p:txBody>
      </p:sp>
      <p:sp>
        <p:nvSpPr>
          <p:cNvPr id="4" name="Slide Number Placeholder 3">
            <a:extLst>
              <a:ext uri="{FF2B5EF4-FFF2-40B4-BE49-F238E27FC236}">
                <a16:creationId xmlns:a16="http://schemas.microsoft.com/office/drawing/2014/main" id="{0666C51B-71AD-44CD-990C-6743B76A786D}"/>
              </a:ext>
            </a:extLst>
          </p:cNvPr>
          <p:cNvSpPr>
            <a:spLocks noGrp="1"/>
          </p:cNvSpPr>
          <p:nvPr>
            <p:ph type="sldNum" sz="quarter" idx="12"/>
          </p:nvPr>
        </p:nvSpPr>
        <p:spPr/>
        <p:txBody>
          <a:bodyPr/>
          <a:lstStyle/>
          <a:p>
            <a:fld id="{13D62B89-4EDD-4BD0-96AE-17C8BA44C6D5}" type="slidenum">
              <a:rPr lang="en-US" smtClean="0"/>
              <a:t>99</a:t>
            </a:fld>
            <a:endParaRPr lang="en-US"/>
          </a:p>
        </p:txBody>
      </p:sp>
    </p:spTree>
    <p:extLst>
      <p:ext uri="{BB962C8B-B14F-4D97-AF65-F5344CB8AC3E}">
        <p14:creationId xmlns:p14="http://schemas.microsoft.com/office/powerpoint/2010/main" val="3723208411"/>
      </p:ext>
    </p:extLst>
  </p:cSld>
  <p:clrMapOvr>
    <a:masterClrMapping/>
  </p:clrMapOvr>
</p:sld>
</file>

<file path=ppt/theme/theme1.xml><?xml version="1.0" encoding="utf-8"?>
<a:theme xmlns:a="http://schemas.openxmlformats.org/drawingml/2006/main" name="neuromech_lab_theme">
  <a:themeElements>
    <a:clrScheme name="HJH">
      <a:dk1>
        <a:srgbClr val="000000"/>
      </a:dk1>
      <a:lt1>
        <a:srgbClr val="D8D8D8"/>
      </a:lt1>
      <a:dk2>
        <a:srgbClr val="000000"/>
      </a:dk2>
      <a:lt2>
        <a:srgbClr val="D8D8D8"/>
      </a:lt2>
      <a:accent1>
        <a:srgbClr val="FFFF00"/>
      </a:accent1>
      <a:accent2>
        <a:srgbClr val="0000BF"/>
      </a:accent2>
      <a:accent3>
        <a:srgbClr val="FF0000"/>
      </a:accent3>
      <a:accent4>
        <a:srgbClr val="00B050"/>
      </a:accent4>
      <a:accent5>
        <a:srgbClr val="E36C09"/>
      </a:accent5>
      <a:accent6>
        <a:srgbClr val="7030A0"/>
      </a:accent6>
      <a:hlink>
        <a:srgbClr val="76923C"/>
      </a:hlink>
      <a:folHlink>
        <a:srgbClr val="548DD4"/>
      </a:folHlink>
    </a:clrScheme>
    <a:fontScheme name="HJH">
      <a:majorFont>
        <a:latin typeface="Gill Sans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uromech_lab_theme" id="{2BDE4BCB-6656-4936-96D6-623C2255E586}" vid="{C28B04BF-4AA0-46A2-AC3C-BE3F88DF3574}"/>
    </a:ext>
  </a:extLst>
</a:theme>
</file>

<file path=ppt/theme/theme2.xml><?xml version="1.0" encoding="utf-8"?>
<a:theme xmlns:a="http://schemas.openxmlformats.org/drawingml/2006/main" name="CU black">
  <a:themeElements>
    <a:clrScheme name="HJH">
      <a:dk1>
        <a:srgbClr val="000000"/>
      </a:dk1>
      <a:lt1>
        <a:srgbClr val="D8D8D8"/>
      </a:lt1>
      <a:dk2>
        <a:srgbClr val="000000"/>
      </a:dk2>
      <a:lt2>
        <a:srgbClr val="D8D8D8"/>
      </a:lt2>
      <a:accent1>
        <a:srgbClr val="FFFF00"/>
      </a:accent1>
      <a:accent2>
        <a:srgbClr val="0000BF"/>
      </a:accent2>
      <a:accent3>
        <a:srgbClr val="FF0000"/>
      </a:accent3>
      <a:accent4>
        <a:srgbClr val="00B050"/>
      </a:accent4>
      <a:accent5>
        <a:srgbClr val="E36C09"/>
      </a:accent5>
      <a:accent6>
        <a:srgbClr val="7030A0"/>
      </a:accent6>
      <a:hlink>
        <a:srgbClr val="76923C"/>
      </a:hlink>
      <a:folHlink>
        <a:srgbClr val="548DD4"/>
      </a:folHlink>
    </a:clrScheme>
    <a:fontScheme name="HJH">
      <a:majorFont>
        <a:latin typeface="Gill Sans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6378F0B5A2CE4A846E0D5EEBB7BF35" ma:contentTypeVersion="4" ma:contentTypeDescription="Create a new document." ma:contentTypeScope="" ma:versionID="580506305953450cf4283c0d2ba44b08">
  <xsd:schema xmlns:xsd="http://www.w3.org/2001/XMLSchema" xmlns:xs="http://www.w3.org/2001/XMLSchema" xmlns:p="http://schemas.microsoft.com/office/2006/metadata/properties" xmlns:ns3="9b561360-0dcf-48d1-8312-16c145cdd8d5" targetNamespace="http://schemas.microsoft.com/office/2006/metadata/properties" ma:root="true" ma:fieldsID="b0406ee384bc34eb0fe50ca95ba4590d" ns3:_="">
    <xsd:import namespace="9b561360-0dcf-48d1-8312-16c145cdd8d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61360-0dcf-48d1-8312-16c145cdd8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7C490C-24DB-478E-8109-EBA518D57E6E}">
  <ds:schemaRefs>
    <ds:schemaRef ds:uri="http://schemas.microsoft.com/sharepoint/v3/contenttype/forms"/>
  </ds:schemaRefs>
</ds:datastoreItem>
</file>

<file path=customXml/itemProps2.xml><?xml version="1.0" encoding="utf-8"?>
<ds:datastoreItem xmlns:ds="http://schemas.openxmlformats.org/officeDocument/2006/customXml" ds:itemID="{3A8281FD-5C5F-4C5D-839A-11742C68B4C4}">
  <ds:schemaRefs>
    <ds:schemaRef ds:uri="http://purl.org/dc/terms/"/>
    <ds:schemaRef ds:uri="http://purl.org/dc/elements/1.1/"/>
    <ds:schemaRef ds:uri="http://www.w3.org/XML/1998/namespace"/>
    <ds:schemaRef ds:uri="http://schemas.microsoft.com/office/2006/documentManagement/types"/>
    <ds:schemaRef ds:uri="http://purl.org/dc/dcmitype/"/>
    <ds:schemaRef ds:uri="9b561360-0dcf-48d1-8312-16c145cdd8d5"/>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C3CFAF0A-230F-4943-94BB-F4B4144B42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561360-0dcf-48d1-8312-16c145cdd8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5510</Words>
  <Application>Microsoft Office PowerPoint</Application>
  <PresentationFormat>Widescreen</PresentationFormat>
  <Paragraphs>950</Paragraphs>
  <Slides>124</Slides>
  <Notes>108</Notes>
  <HiddenSlides>3</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124</vt:i4>
      </vt:variant>
    </vt:vector>
  </HeadingPairs>
  <TitlesOfParts>
    <vt:vector size="130" baseType="lpstr">
      <vt:lpstr>Arial</vt:lpstr>
      <vt:lpstr>Calibri</vt:lpstr>
      <vt:lpstr>Cambria Math</vt:lpstr>
      <vt:lpstr>Gill Sans MT</vt:lpstr>
      <vt:lpstr>neuromech_lab_theme</vt:lpstr>
      <vt:lpstr>CU black</vt:lpstr>
      <vt:lpstr>EFFORT EXPENDITURE LINKS THE CONTROL OF VIGOR WITH DECISION-MAKING</vt:lpstr>
      <vt:lpstr>Apple-picking in an orchard</vt:lpstr>
      <vt:lpstr>Apple-picking in an orchard</vt:lpstr>
      <vt:lpstr>Apple-picking in an orchard</vt:lpstr>
      <vt:lpstr>Apple-picking in an orchard</vt:lpstr>
      <vt:lpstr>Apple-picking in an orchard</vt:lpstr>
      <vt:lpstr>Does the quality of the environment modulate vigor of movements?</vt:lpstr>
      <vt:lpstr>Optimal Foraging Theory</vt:lpstr>
      <vt:lpstr>Optimal Foraging Theory</vt:lpstr>
      <vt:lpstr>Optimal Foraging Theory</vt:lpstr>
      <vt:lpstr>Optimal Foraging Theory</vt:lpstr>
      <vt:lpstr>The Marginal Value Theorem (MVT)</vt:lpstr>
      <vt:lpstr>Global Capture Rate </vt:lpstr>
      <vt:lpstr>Global Capture Rate </vt:lpstr>
      <vt:lpstr>Global Capture Rate </vt:lpstr>
      <vt:lpstr>Global Capture Rate </vt:lpstr>
      <vt:lpstr>Global Capture Rate </vt:lpstr>
      <vt:lpstr>Global Capture Rate </vt:lpstr>
      <vt:lpstr>Global Capture Rate </vt:lpstr>
      <vt:lpstr>Classical MVT:  When to leave a patch?</vt:lpstr>
      <vt:lpstr>Classical MVT:  When to leave a patch?</vt:lpstr>
      <vt:lpstr>Classical MVT:  When to leave a patch?</vt:lpstr>
      <vt:lpstr>Classical MVT:  When to leave a patch?</vt:lpstr>
      <vt:lpstr>J ̅ dictates optimal harvest duration</vt:lpstr>
      <vt:lpstr>J ̅ dictates optimal harvest duration</vt:lpstr>
      <vt:lpstr>Generalized MVT</vt:lpstr>
      <vt:lpstr>Generalized MVT</vt:lpstr>
      <vt:lpstr>Generalized MVT</vt:lpstr>
      <vt:lpstr>Generalized MVT: How fast to move on?</vt:lpstr>
      <vt:lpstr>Generalized MVT: How fast to move on?</vt:lpstr>
      <vt:lpstr>J ̅ also dictates movement vigor</vt:lpstr>
      <vt:lpstr>J ̅ also dictates movement vigor</vt:lpstr>
      <vt:lpstr>J ̅ dictates how long to stay                                              </vt:lpstr>
      <vt:lpstr>J ̅ dictates how long to stay and      </vt:lpstr>
      <vt:lpstr>J ̅ dictates how long to stay and how fast to move to the next patch</vt:lpstr>
      <vt:lpstr>Does the quality of the environment modulate vigor of movements?</vt:lpstr>
      <vt:lpstr>When environment quality improves…</vt:lpstr>
      <vt:lpstr>…Optimal movement duration decreases</vt:lpstr>
      <vt:lpstr>…Optimal movement duration decreases</vt:lpstr>
      <vt:lpstr>…Optimal movement duration decreases</vt:lpstr>
      <vt:lpstr>…Optimal movement duration decreases</vt:lpstr>
      <vt:lpstr>H1: Vigor increases after history of low effort</vt:lpstr>
      <vt:lpstr>H2: Harvest duration decreases after history of  low effort</vt:lpstr>
      <vt:lpstr>Hypotheses</vt:lpstr>
      <vt:lpstr>Experimental Setup</vt:lpstr>
      <vt:lpstr>Arm Reaching Foraging Task</vt:lpstr>
      <vt:lpstr>Subjects reached to rewarded patches</vt:lpstr>
      <vt:lpstr>Reward was dispensed at decaying rate…</vt:lpstr>
      <vt:lpstr>… while required force was maintained</vt:lpstr>
      <vt:lpstr>Subjects were free to move on at any time</vt:lpstr>
      <vt:lpstr>Added mass was used to modulate effort</vt:lpstr>
      <vt:lpstr>Protocol</vt:lpstr>
      <vt:lpstr>Protocol</vt:lpstr>
      <vt:lpstr>Protocol</vt:lpstr>
      <vt:lpstr>Protocol</vt:lpstr>
      <vt:lpstr>Protocol</vt:lpstr>
      <vt:lpstr>Metrics of Reach Vigor</vt:lpstr>
      <vt:lpstr>Metrics of Reach Vigor</vt:lpstr>
      <vt:lpstr>Metrics of Reach Vigor</vt:lpstr>
      <vt:lpstr>Probe trials reflect effect of environment</vt:lpstr>
      <vt:lpstr>Probe trials reflect effect of environment</vt:lpstr>
      <vt:lpstr>Probe trials reflect effect of environment</vt:lpstr>
      <vt:lpstr>Vigor increases after history of low effort</vt:lpstr>
      <vt:lpstr>Vigor increases after history of low effort</vt:lpstr>
      <vt:lpstr>Vigor increases after history of low effort</vt:lpstr>
      <vt:lpstr>Vigor increases after history of low effort</vt:lpstr>
      <vt:lpstr>Vigor increases after history of low effort</vt:lpstr>
      <vt:lpstr>Vigor increases after history of low effort</vt:lpstr>
      <vt:lpstr>Vigor increases after history of low effort</vt:lpstr>
      <vt:lpstr>Vigor increases after history of low effort</vt:lpstr>
      <vt:lpstr>Vigor increases after history of low effort</vt:lpstr>
      <vt:lpstr>Vigor increases after history of low effort</vt:lpstr>
      <vt:lpstr>Vigor increases after history of low effort</vt:lpstr>
      <vt:lpstr>Hypotheses</vt:lpstr>
      <vt:lpstr>Hypotheses</vt:lpstr>
      <vt:lpstr>Hypotheses</vt:lpstr>
      <vt:lpstr>Effect of environment effort on berry count</vt:lpstr>
      <vt:lpstr>Berry count was unaffected by environment effort</vt:lpstr>
      <vt:lpstr>Behavior upon patch entry</vt:lpstr>
      <vt:lpstr>Behavior upon patch entry</vt:lpstr>
      <vt:lpstr>Grip Ramp-up Metrics</vt:lpstr>
      <vt:lpstr>Grip Ramp-up Metrics</vt:lpstr>
      <vt:lpstr>Grip Ramp-up Metrics</vt:lpstr>
      <vt:lpstr>Probe trials reflect effect of environment</vt:lpstr>
      <vt:lpstr>Probe trials reflect effect of environment</vt:lpstr>
      <vt:lpstr>Grip ramp-up is faster after history of low effort</vt:lpstr>
      <vt:lpstr>Grip ramp-up is faster after history of low effort</vt:lpstr>
      <vt:lpstr>Grip ramp-up is faster after history of low effort</vt:lpstr>
      <vt:lpstr>PowerPoint Presentation</vt:lpstr>
      <vt:lpstr>Hypotheses</vt:lpstr>
      <vt:lpstr>Hypotheses</vt:lpstr>
      <vt:lpstr>Summary</vt:lpstr>
      <vt:lpstr>Apple-picking in an orchard</vt:lpstr>
      <vt:lpstr>Limitations and future work</vt:lpstr>
      <vt:lpstr>Conclusion</vt:lpstr>
      <vt:lpstr>Conclusion</vt:lpstr>
      <vt:lpstr>Conclusion</vt:lpstr>
      <vt:lpstr>Thank You</vt:lpstr>
      <vt:lpstr>Questions</vt:lpstr>
      <vt:lpstr>PowerPoint Presentation</vt:lpstr>
      <vt:lpstr>Backup Slides</vt:lpstr>
      <vt:lpstr>Harvest Function</vt:lpstr>
      <vt:lpstr>Net Harvest in Patch</vt:lpstr>
      <vt:lpstr>Net Harvest in Patch</vt:lpstr>
      <vt:lpstr>Additional Vigor Results</vt:lpstr>
      <vt:lpstr>Velocity Profile</vt:lpstr>
      <vt:lpstr>Velocity Profile</vt:lpstr>
      <vt:lpstr>Velocity Profile</vt:lpstr>
      <vt:lpstr>Velocity Profile – example subject (change)</vt:lpstr>
      <vt:lpstr>Subjects increase vigor after history of low effort</vt:lpstr>
      <vt:lpstr>Subjects increase vigor after history of low effort</vt:lpstr>
      <vt:lpstr>Subjects increase vigor after history of low effort</vt:lpstr>
      <vt:lpstr>Individual differences in vigor and relation to harvest behaviour </vt:lpstr>
      <vt:lpstr>Grip Ramp-up in Environment</vt:lpstr>
      <vt:lpstr>Grip Ramp-up is Faster After History of Low Effort</vt:lpstr>
      <vt:lpstr>Grip Ramp-up is Faster After History of Low Effort</vt:lpstr>
      <vt:lpstr>Giving-up Duration</vt:lpstr>
      <vt:lpstr>When subjects stop collecting berries…</vt:lpstr>
      <vt:lpstr>When subjects stop collecting berries…</vt:lpstr>
      <vt:lpstr>When subjects stop collecting berries…</vt:lpstr>
      <vt:lpstr>Subjects take longer to give up in high effort environment</vt:lpstr>
      <vt:lpstr>Subjects take longer to give up in high effort environment</vt:lpstr>
      <vt:lpstr>Why we didn’t see a modulation in berry count?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EFFORT EXPENDITURE LINKS THE CONTROL OF VIGOR WITH DECISION-MAKING</dc:title>
  <dc:creator>Shruthi Sukumar</dc:creator>
  <cp:lastModifiedBy>Shruthi Sukumar</cp:lastModifiedBy>
  <cp:revision>1</cp:revision>
  <dcterms:created xsi:type="dcterms:W3CDTF">2020-11-12T16:38:24Z</dcterms:created>
  <dcterms:modified xsi:type="dcterms:W3CDTF">2020-11-12T16:38:50Z</dcterms:modified>
</cp:coreProperties>
</file>